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3"/>
  </p:notesMasterIdLst>
  <p:handoutMasterIdLst>
    <p:handoutMasterId r:id="rId24"/>
  </p:handoutMasterIdLst>
  <p:sldIdLst>
    <p:sldId id="257" r:id="rId3"/>
    <p:sldId id="270" r:id="rId4"/>
    <p:sldId id="260" r:id="rId5"/>
    <p:sldId id="267" r:id="rId6"/>
    <p:sldId id="259" r:id="rId7"/>
    <p:sldId id="268" r:id="rId8"/>
    <p:sldId id="275" r:id="rId9"/>
    <p:sldId id="273" r:id="rId10"/>
    <p:sldId id="261" r:id="rId11"/>
    <p:sldId id="269" r:id="rId12"/>
    <p:sldId id="276" r:id="rId13"/>
    <p:sldId id="272" r:id="rId14"/>
    <p:sldId id="271" r:id="rId15"/>
    <p:sldId id="278" r:id="rId16"/>
    <p:sldId id="262" r:id="rId17"/>
    <p:sldId id="263" r:id="rId18"/>
    <p:sldId id="264" r:id="rId19"/>
    <p:sldId id="266" r:id="rId20"/>
    <p:sldId id="274" r:id="rId21"/>
    <p:sldId id="265" r:id="rId2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470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7/25/2014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7/25/2014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4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488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972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/>
          <a:lstStyle/>
          <a:p>
            <a:fld id="{5A725BAC-14A9-4D64-B266-199D3F13B225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0B9A-A5D4-4B98-94C3-01B7FC984B53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CE3FA-80B0-4560-81F4-82E90A1078DB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A7578-92FF-459F-833A-6AB8959A46DE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EB1B-6DE0-481F-9A41-2B86A18DA87E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8FF8A-A112-42C1-AA6A-839315A4D33C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C770-6FCA-4E18-9EB0-026B79164301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89F16-AAA1-43E6-95C7-5579D49F8BA5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F6F21-4C85-4E55-9624-65310ADB3201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758D-0B08-492D-B9C8-AB89B105F2E2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4BC44E8-C488-4D61-9B64-52E9F230F648}" type="datetime1">
              <a:rPr lang="en-US" smtClean="0"/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109/JPROC.2013.2260114" TargetMode="External"/><Relationship Id="rId2" Type="http://schemas.openxmlformats.org/officeDocument/2006/relationships/hyperlink" Target="http://ej.iop.org/images/2043-6262/3/2/025011/Full/ansn429483fig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Special:BookSources/0750635398" TargetMode="External"/><Relationship Id="rId5" Type="http://schemas.openxmlformats.org/officeDocument/2006/relationships/hyperlink" Target="http://chemwiki.ucdavis.edu/@api/deki/files/5040/image011.png?revision=1" TargetMode="External"/><Relationship Id="rId4" Type="http://schemas.openxmlformats.org/officeDocument/2006/relationships/hyperlink" Target="http://www.ims.ut.ee/~alar/microtech/Ch1_4/Figure1_4_1.pn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fesci.boun.edu.tr/files/80_a15.jpg" TargetMode="External"/><Relationship Id="rId3" Type="http://schemas.openxmlformats.org/officeDocument/2006/relationships/hyperlink" Target="http://en.wikipedia.org/wiki/International_Standard_Book_Number" TargetMode="External"/><Relationship Id="rId7" Type="http://schemas.openxmlformats.org/officeDocument/2006/relationships/hyperlink" Target="http://thumbs.dreamstime.com/z/tiled-graphene-sheet-model-27358804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fda.org/wpcms/wp-content/uploads/2011/07/cyclotron.jpg" TargetMode="External"/><Relationship Id="rId5" Type="http://schemas.openxmlformats.org/officeDocument/2006/relationships/hyperlink" Target="http://nanoscale.blogspot.com/2009/02/what-is-plasmon.html" TargetMode="External"/><Relationship Id="rId4" Type="http://schemas.openxmlformats.org/officeDocument/2006/relationships/hyperlink" Target="http://en.wikipedia.org/wiki/Special:BookSources/978-0-19-922672-6" TargetMode="External"/><Relationship Id="rId9" Type="http://schemas.openxmlformats.org/officeDocument/2006/relationships/hyperlink" Target="http://web.mit.edu/fbml/winterschool2008/images/NHMFL_LOGO.png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065214" y="3581400"/>
            <a:ext cx="7238998" cy="1600200"/>
          </a:xfrm>
        </p:spPr>
        <p:txBody>
          <a:bodyPr>
            <a:noAutofit/>
          </a:bodyPr>
          <a:lstStyle/>
          <a:p>
            <a:r>
              <a:rPr lang="en-US" dirty="0" smtClean="0"/>
              <a:t>By: </a:t>
            </a:r>
            <a:r>
              <a:rPr lang="en-US" dirty="0" smtClean="0"/>
              <a:t>Zeyan (Emma) </a:t>
            </a:r>
            <a:r>
              <a:rPr lang="en-US" dirty="0" smtClean="0"/>
              <a:t>Xu</a:t>
            </a:r>
          </a:p>
          <a:p>
            <a:r>
              <a:rPr lang="en-US" dirty="0" smtClean="0"/>
              <a:t>School of Physics, Georgia Institute of Technology</a:t>
            </a:r>
          </a:p>
          <a:p>
            <a:r>
              <a:rPr lang="en-US" dirty="0" smtClean="0"/>
              <a:t>Advisor: Dr. </a:t>
            </a:r>
            <a:r>
              <a:rPr lang="en-US" dirty="0" err="1" smtClean="0"/>
              <a:t>Zhigang</a:t>
            </a:r>
            <a:r>
              <a:rPr lang="en-US" dirty="0" smtClean="0"/>
              <a:t> Jiang</a:t>
            </a:r>
          </a:p>
          <a:p>
            <a:r>
              <a:rPr lang="en-US" dirty="0" smtClean="0"/>
              <a:t>Date: </a:t>
            </a:r>
            <a:r>
              <a:rPr lang="en-US" dirty="0" smtClean="0"/>
              <a:t>7/31/2014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7619998" cy="2514601"/>
          </a:xfrm>
        </p:spPr>
        <p:txBody>
          <a:bodyPr>
            <a:normAutofit fontScale="90000"/>
          </a:bodyPr>
          <a:lstStyle/>
          <a:p>
            <a:r>
              <a:rPr lang="en-US" dirty="0"/>
              <a:t>Fabrication and </a:t>
            </a:r>
            <a:r>
              <a:rPr lang="en-US" dirty="0" smtClean="0"/>
              <a:t>Characterization </a:t>
            </a:r>
            <a:r>
              <a:rPr lang="en-US" dirty="0"/>
              <a:t>of </a:t>
            </a:r>
            <a:r>
              <a:rPr lang="en-US" dirty="0" smtClean="0"/>
              <a:t>Graphene </a:t>
            </a:r>
            <a:r>
              <a:rPr lang="en-US" dirty="0" smtClean="0"/>
              <a:t>Micro</a:t>
            </a:r>
            <a:r>
              <a:rPr lang="en-US" dirty="0" smtClean="0"/>
              <a:t>-structures </a:t>
            </a:r>
            <a:r>
              <a:rPr lang="en-US" dirty="0"/>
              <a:t>for P</a:t>
            </a:r>
            <a:r>
              <a:rPr lang="en-US" dirty="0" smtClean="0"/>
              <a:t>lasmonic </a:t>
            </a:r>
            <a:r>
              <a:rPr lang="en-US" dirty="0"/>
              <a:t>A</a:t>
            </a:r>
            <a:r>
              <a:rPr lang="en-US" dirty="0" smtClean="0"/>
              <a:t>pplications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281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5213" y="1600200"/>
            <a:ext cx="8077200" cy="455506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Research Objective</a:t>
            </a:r>
          </a:p>
          <a:p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Graphene </a:t>
            </a:r>
            <a:r>
              <a:rPr lang="en-US" dirty="0"/>
              <a:t>● Methods to </a:t>
            </a:r>
            <a:r>
              <a:rPr lang="en-US" dirty="0" smtClean="0"/>
              <a:t>Make Graphene </a:t>
            </a:r>
            <a:r>
              <a:rPr lang="en-US" dirty="0"/>
              <a:t>● Plasmon ● Cyclotron Resonance </a:t>
            </a:r>
            <a:endParaRPr lang="en-US" dirty="0" smtClean="0"/>
          </a:p>
          <a:p>
            <a:r>
              <a:rPr lang="en-US" dirty="0" smtClean="0"/>
              <a:t>Methodology</a:t>
            </a:r>
          </a:p>
          <a:p>
            <a:pPr lvl="1"/>
            <a:r>
              <a:rPr lang="en-US" dirty="0"/>
              <a:t>CVD Graphene ● Raman Spectroscopy ● Photolithography </a:t>
            </a:r>
            <a:r>
              <a:rPr lang="en-US" dirty="0" smtClean="0"/>
              <a:t>● </a:t>
            </a:r>
            <a:r>
              <a:rPr lang="en-US" dirty="0"/>
              <a:t>Infrared </a:t>
            </a:r>
            <a:r>
              <a:rPr lang="en-US" dirty="0" smtClean="0"/>
              <a:t>Spectroscopy ● </a:t>
            </a:r>
            <a:r>
              <a:rPr lang="en-US" dirty="0"/>
              <a:t>Experiment </a:t>
            </a:r>
            <a:r>
              <a:rPr lang="en-US" dirty="0" smtClean="0"/>
              <a:t>Setup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Conclusion</a:t>
            </a:r>
          </a:p>
          <a:p>
            <a:r>
              <a:rPr lang="en-US" dirty="0" smtClean="0"/>
              <a:t>Acknowledgements</a:t>
            </a:r>
          </a:p>
          <a:p>
            <a:r>
              <a:rPr lang="en-US" dirty="0" smtClean="0"/>
              <a:t>Bibliography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8686801" cy="10668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313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plasmon cross-talk effect plays an important rule in </a:t>
            </a:r>
            <a:r>
              <a:rPr lang="en-US" altLang="zh-CN" dirty="0" smtClean="0"/>
              <a:t>investigating </a:t>
            </a:r>
            <a:r>
              <a:rPr lang="en-US" altLang="zh-CN" dirty="0"/>
              <a:t>the plasmon energy of graphene </a:t>
            </a:r>
            <a:r>
              <a:rPr lang="en-US" altLang="zh-CN" dirty="0" smtClean="0"/>
              <a:t>nano-structures. In </a:t>
            </a:r>
            <a:r>
              <a:rPr lang="en-US" altLang="zh-CN" dirty="0" smtClean="0"/>
              <a:t>this </a:t>
            </a:r>
            <a:r>
              <a:rPr lang="en-US" altLang="zh-CN" dirty="0" smtClean="0"/>
              <a:t>project, we aim to better understand the plasmon cross-talk effect by </a:t>
            </a:r>
            <a:r>
              <a:rPr lang="en-US" altLang="zh-CN" dirty="0" smtClean="0"/>
              <a:t>do</a:t>
            </a:r>
            <a:r>
              <a:rPr lang="en-US" altLang="zh-CN" dirty="0" smtClean="0"/>
              <a:t>ing </a:t>
            </a:r>
            <a:r>
              <a:rPr lang="en-US" altLang="zh-CN" dirty="0" smtClean="0"/>
              <a:t>magneto infrared spectroscopy.</a:t>
            </a:r>
            <a:endParaRPr lang="en-US" altLang="zh-CN" dirty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Objective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96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Graphene ● Methods to make graphene ● Plasmon ● Cyclotron Resonance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Background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4665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217612" y="2198531"/>
            <a:ext cx="4114800" cy="3810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2D single layer carbon atoms in honeycomb lattice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Extraordinary mechanical, chemical, and physical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Graphene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"/>
          <a:stretch/>
        </p:blipFill>
        <p:spPr>
          <a:xfrm>
            <a:off x="5326531" y="1052699"/>
            <a:ext cx="5294966" cy="5029200"/>
          </a:xfrm>
        </p:spPr>
      </p:pic>
    </p:spTree>
    <p:extLst>
      <p:ext uri="{BB962C8B-B14F-4D97-AF65-F5344CB8AC3E}">
        <p14:creationId xmlns:p14="http://schemas.microsoft.com/office/powerpoint/2010/main" val="27728957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few ways to make graphene including:</a:t>
            </a:r>
          </a:p>
          <a:p>
            <a:pPr lvl="1"/>
            <a:r>
              <a:rPr lang="en-US" dirty="0" smtClean="0"/>
              <a:t>CVD (chemical vapor deposition)*</a:t>
            </a:r>
          </a:p>
          <a:p>
            <a:pPr lvl="1"/>
            <a:r>
              <a:rPr lang="en-US" dirty="0" smtClean="0"/>
              <a:t>Mechanical exfoliation</a:t>
            </a:r>
          </a:p>
          <a:p>
            <a:pPr lvl="1"/>
            <a:r>
              <a:rPr lang="en-US" dirty="0" smtClean="0"/>
              <a:t>Epitaxial graphene growing on SiC substrate</a:t>
            </a:r>
          </a:p>
          <a:p>
            <a:pPr lvl="1"/>
            <a:r>
              <a:rPr lang="en-US" dirty="0" smtClean="0"/>
              <a:t>Precipitation from metals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to Make </a:t>
            </a:r>
            <a:r>
              <a:rPr lang="en-US" dirty="0"/>
              <a:t>G</a:t>
            </a:r>
            <a:r>
              <a:rPr lang="en-US" dirty="0" smtClean="0"/>
              <a:t>raphene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8686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5212" y="2057400"/>
            <a:ext cx="8305800" cy="4191000"/>
          </a:xfrm>
        </p:spPr>
        <p:txBody>
          <a:bodyPr/>
          <a:lstStyle/>
          <a:p>
            <a:r>
              <a:rPr lang="en-US" dirty="0" smtClean="0"/>
              <a:t>Quasi-particle (not an elementary particle!)</a:t>
            </a:r>
          </a:p>
          <a:p>
            <a:r>
              <a:rPr lang="en-US" dirty="0" smtClean="0"/>
              <a:t>Collective excitation of electronic material</a:t>
            </a:r>
          </a:p>
          <a:p>
            <a:r>
              <a:rPr lang="en-US" dirty="0" smtClean="0"/>
              <a:t>These electronic ripples behave like water ripples</a:t>
            </a:r>
          </a:p>
          <a:p>
            <a:r>
              <a:rPr lang="en-US" dirty="0" smtClean="0"/>
              <a:t>Coulomb interactions are responsible for the initiating of the electronics waves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Plasmon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930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212" y="1447800"/>
            <a:ext cx="5673436" cy="38862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An electron in a static and uniform magnetic field will move in a circle due to the Lorentz force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Cyclotron Resonance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519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CVD Graphene ● Raman Spectroscopy ● </a:t>
            </a:r>
            <a:r>
              <a:rPr lang="en-US" dirty="0"/>
              <a:t>Photolithography ●</a:t>
            </a:r>
          </a:p>
          <a:p>
            <a:r>
              <a:rPr lang="en-US" dirty="0" smtClean="0"/>
              <a:t>Infrared Spectroscopy ● Experiment Setup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398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412" y="1905000"/>
            <a:ext cx="7168110" cy="4250267"/>
          </a:xfr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20385" y="2393951"/>
            <a:ext cx="2819400" cy="376131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</a:t>
            </a:r>
            <a:r>
              <a:rPr lang="en-US" sz="1400" dirty="0" smtClean="0"/>
              <a:t>4</a:t>
            </a:r>
            <a:r>
              <a:rPr lang="en-US" dirty="0" smtClean="0"/>
              <a:t> – provide carbon atoms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</a:t>
            </a:r>
            <a:r>
              <a:rPr lang="en-US" sz="1400" dirty="0" smtClean="0"/>
              <a:t>2</a:t>
            </a:r>
            <a:r>
              <a:rPr lang="en-US" dirty="0" smtClean="0"/>
              <a:t> – catalyst for the reaction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Ar</a:t>
            </a:r>
            <a:r>
              <a:rPr lang="en-US" dirty="0" smtClean="0"/>
              <a:t> – inert, fill the tube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2385" y="381000"/>
            <a:ext cx="4114800" cy="1524000"/>
          </a:xfrm>
        </p:spPr>
        <p:txBody>
          <a:bodyPr/>
          <a:lstStyle/>
          <a:p>
            <a:r>
              <a:rPr lang="en-US" dirty="0" smtClean="0"/>
              <a:t>CVD Graphene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9662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6485630" y="942805"/>
            <a:ext cx="4114800" cy="3810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Used to determine the quality of Graphene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</a:t>
            </a:r>
            <a:r>
              <a:rPr lang="en-US" sz="2000" dirty="0" smtClean="0">
                <a:solidFill>
                  <a:schemeClr val="tx1"/>
                </a:solidFill>
              </a:rPr>
              <a:t>heory: </a:t>
            </a:r>
            <a:r>
              <a:rPr lang="en-US" sz="2000" dirty="0">
                <a:solidFill>
                  <a:schemeClr val="tx1"/>
                </a:solidFill>
              </a:rPr>
              <a:t>R</a:t>
            </a:r>
            <a:r>
              <a:rPr lang="en-US" sz="2000" dirty="0" smtClean="0">
                <a:solidFill>
                  <a:schemeClr val="tx1"/>
                </a:solidFill>
              </a:rPr>
              <a:t>aman scattering. When a light shines on the sample, the light will scatter at a different wavelength and the difference is determined by the crystal structure. thus, we are able to check the purity of the sample.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471188"/>
            <a:ext cx="4114800" cy="1524000"/>
          </a:xfrm>
        </p:spPr>
        <p:txBody>
          <a:bodyPr/>
          <a:lstStyle/>
          <a:p>
            <a:r>
              <a:rPr lang="en-US" dirty="0" smtClean="0"/>
              <a:t>Raman Spectroscopy</a:t>
            </a:r>
            <a:endParaRPr lang="en-US" dirty="0"/>
          </a:p>
        </p:txBody>
      </p:sp>
      <p:pic>
        <p:nvPicPr>
          <p:cNvPr id="6" name="Content Placeholder 5" descr="C:\Users\xuzeyan\Downloads\Rplot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30" y="1924486"/>
            <a:ext cx="5867400" cy="42275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2941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45" y="1823273"/>
            <a:ext cx="7378671" cy="433199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Photolithography</a:t>
            </a:r>
            <a:endParaRPr lang="en-US" dirty="0"/>
          </a:p>
        </p:txBody>
      </p:sp>
      <p:pic>
        <p:nvPicPr>
          <p:cNvPr id="2050" name="Picture 2" descr="https://fbcdn-sphotos-a-a.akamaihd.net/hphotos-ak-xap1/t1.0-9/10488036_10152178173221479_1974143736613845620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81789" y="2017094"/>
            <a:ext cx="4252913" cy="298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1947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84812" y="1143000"/>
            <a:ext cx="5867400" cy="5513231"/>
          </a:xfrm>
        </p:spPr>
        <p:txBody>
          <a:bodyPr/>
          <a:lstStyle/>
          <a:p>
            <a:r>
              <a:rPr lang="en-US" dirty="0" smtClean="0"/>
              <a:t>IR: longer wavelength than visible light</a:t>
            </a:r>
          </a:p>
          <a:p>
            <a:r>
              <a:rPr lang="en-US" dirty="0" smtClean="0"/>
              <a:t>Theory: different molecules absorb lights of different frequencies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5250" y="7210493"/>
            <a:ext cx="3229184" cy="25510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2029" y="381000"/>
            <a:ext cx="4114800" cy="1524000"/>
          </a:xfrm>
        </p:spPr>
        <p:txBody>
          <a:bodyPr/>
          <a:lstStyle/>
          <a:p>
            <a:r>
              <a:rPr lang="en-US" dirty="0" smtClean="0"/>
              <a:t>Infrared Spectroscopy</a:t>
            </a:r>
            <a:endParaRPr lang="en-US" dirty="0"/>
          </a:p>
        </p:txBody>
      </p:sp>
      <p:pic>
        <p:nvPicPr>
          <p:cNvPr id="1028" name="Picture 4" descr="http://chemwiki.ucdavis.edu/@api/deki/files/5040/image011.png?revision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2581316"/>
            <a:ext cx="9758238" cy="32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636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2" y="2303130"/>
            <a:ext cx="3174603" cy="3149206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0859" y="1013936"/>
            <a:ext cx="6223705" cy="46482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Setup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2720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86" t="12464" r="19075" b="10671"/>
          <a:stretch/>
        </p:blipFill>
        <p:spPr>
          <a:xfrm>
            <a:off x="3656011" y="762000"/>
            <a:ext cx="6678825" cy="52578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065213" y="2485250"/>
            <a:ext cx="4114800" cy="3810000"/>
          </a:xfrm>
        </p:spPr>
        <p:txBody>
          <a:bodyPr/>
          <a:lstStyle/>
          <a:p>
            <a:r>
              <a:rPr lang="en-US" dirty="0" smtClean="0"/>
              <a:t>X-axis: wavenumber</a:t>
            </a:r>
          </a:p>
          <a:p>
            <a:r>
              <a:rPr lang="en-US" dirty="0" smtClean="0"/>
              <a:t>Y-axis: transmittance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4292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cyclotron resonance is due to the frequency of the IR light resonant with Landau Level (Landau Level: the quantization of the cyclotron orbits of charged particles in magnetic fields.)</a:t>
            </a:r>
          </a:p>
          <a:p>
            <a:r>
              <a:rPr lang="en-US" dirty="0"/>
              <a:t>Linearity of the distance between </a:t>
            </a:r>
            <a:r>
              <a:rPr lang="en-US"/>
              <a:t>each </a:t>
            </a:r>
            <a:r>
              <a:rPr lang="en-US" smtClean="0"/>
              <a:t>dip </a:t>
            </a:r>
            <a:r>
              <a:rPr lang="en-US" dirty="0"/>
              <a:t>indicates a linear band structure of the material, and that the peak of transmittance is positively correlated with the square root of B (magnetic field</a:t>
            </a:r>
            <a:r>
              <a:rPr lang="en-US" dirty="0" smtClean="0"/>
              <a:t>).</a:t>
            </a:r>
            <a:endParaRPr lang="en-US" dirty="0" smtClean="0"/>
          </a:p>
          <a:p>
            <a:r>
              <a:rPr lang="en-US" dirty="0" smtClean="0"/>
              <a:t>Having observed cyclotron resonance builds a platform for better understanding </a:t>
            </a:r>
            <a:r>
              <a:rPr lang="en-US" dirty="0" err="1" smtClean="0"/>
              <a:t>plasmon</a:t>
            </a:r>
            <a:r>
              <a:rPr lang="en-US" dirty="0" smtClean="0"/>
              <a:t> energy and the </a:t>
            </a:r>
            <a:r>
              <a:rPr lang="en-US" dirty="0" err="1" smtClean="0"/>
              <a:t>plasmon</a:t>
            </a:r>
            <a:r>
              <a:rPr lang="en-US" dirty="0" smtClean="0"/>
              <a:t> cross-talk effect.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462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material is based upon work supported by the National Science Foundation under Grant No. </a:t>
            </a:r>
            <a:r>
              <a:rPr lang="en-US" dirty="0"/>
              <a:t>DMR 0820382</a:t>
            </a:r>
            <a:endParaRPr lang="en-US" dirty="0" smtClean="0"/>
          </a:p>
          <a:p>
            <a:r>
              <a:rPr lang="en-US" dirty="0" smtClean="0"/>
              <a:t>MRSEC Program: </a:t>
            </a:r>
            <a:r>
              <a:rPr lang="en-US" dirty="0" smtClean="0"/>
              <a:t>Dr. Leyla Conrad</a:t>
            </a:r>
            <a:endParaRPr lang="en-US" dirty="0" smtClean="0"/>
          </a:p>
          <a:p>
            <a:r>
              <a:rPr lang="en-US" dirty="0" smtClean="0"/>
              <a:t>Faculty Advisor: Dr. </a:t>
            </a:r>
            <a:r>
              <a:rPr lang="en-US" dirty="0" err="1" smtClean="0"/>
              <a:t>Zhigang</a:t>
            </a:r>
            <a:r>
              <a:rPr lang="en-US" dirty="0" smtClean="0"/>
              <a:t> Jiang</a:t>
            </a:r>
          </a:p>
          <a:p>
            <a:r>
              <a:rPr lang="en-US" dirty="0" smtClean="0"/>
              <a:t>Graduate Students:</a:t>
            </a:r>
          </a:p>
          <a:p>
            <a:pPr lvl="1"/>
            <a:r>
              <a:rPr lang="en-US" dirty="0" err="1" smtClean="0"/>
              <a:t>Yuxuan</a:t>
            </a:r>
            <a:r>
              <a:rPr lang="en-US" dirty="0" smtClean="0"/>
              <a:t> Jiang</a:t>
            </a:r>
          </a:p>
          <a:p>
            <a:pPr lvl="1"/>
            <a:r>
              <a:rPr lang="en-US" dirty="0" err="1" smtClean="0"/>
              <a:t>Xunchi</a:t>
            </a:r>
            <a:r>
              <a:rPr lang="en-US" dirty="0" smtClean="0"/>
              <a:t> Chen</a:t>
            </a:r>
          </a:p>
          <a:p>
            <a:pPr lvl="1"/>
            <a:r>
              <a:rPr lang="en-US" dirty="0" err="1" smtClean="0"/>
              <a:t>Wenlong</a:t>
            </a:r>
            <a:r>
              <a:rPr lang="en-US" dirty="0" smtClean="0"/>
              <a:t> Yu	</a:t>
            </a:r>
          </a:p>
          <a:p>
            <a:pPr lvl="1"/>
            <a:r>
              <a:rPr lang="en-US" dirty="0" smtClean="0"/>
              <a:t>Owen Vail</a:t>
            </a:r>
            <a:endParaRPr lang="en-US" dirty="0" smtClean="0"/>
          </a:p>
          <a:p>
            <a:r>
              <a:rPr lang="en-US" dirty="0"/>
              <a:t>NHMFL Advisor: Dr. </a:t>
            </a:r>
            <a:r>
              <a:rPr lang="en-US" dirty="0" smtClean="0"/>
              <a:t>Dmitry Smirnov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5941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ej.iop.org/images/2043-6262/3/2/025011/Full/ansn429483fig2.jpg</a:t>
            </a:r>
            <a:endParaRPr lang="en-US" dirty="0" smtClean="0"/>
          </a:p>
          <a:p>
            <a:r>
              <a:rPr lang="en-US" dirty="0"/>
              <a:t>L. Colombo, R. M. Wallace and R.S. </a:t>
            </a:r>
            <a:r>
              <a:rPr lang="en-US" dirty="0" err="1"/>
              <a:t>Ruoff</a:t>
            </a:r>
            <a:r>
              <a:rPr lang="en-US" dirty="0"/>
              <a:t>,  "Graphene Growth and Device Integration," (Invited) Proceedings of the IEEE, </a:t>
            </a:r>
            <a:r>
              <a:rPr lang="en-US" b="1" dirty="0"/>
              <a:t>101</a:t>
            </a:r>
            <a:r>
              <a:rPr lang="en-US" dirty="0"/>
              <a:t>, 1536 (2013). 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dx.doi.org/10.1109/JPROC.2013.2260114</a:t>
            </a:r>
            <a:endParaRPr lang="en-US" dirty="0" smtClean="0"/>
          </a:p>
          <a:p>
            <a:r>
              <a:rPr lang="en-US" dirty="0">
                <a:hlinkClick r:id="rId4"/>
              </a:rPr>
              <a:t>http://www.ims.ut.ee/~</a:t>
            </a:r>
            <a:r>
              <a:rPr lang="en-US" dirty="0" smtClean="0">
                <a:hlinkClick r:id="rId4"/>
              </a:rPr>
              <a:t>alar/microtech/Ch1_4/Figure1_4_1.png</a:t>
            </a:r>
            <a:endParaRPr lang="en-US" dirty="0" smtClean="0"/>
          </a:p>
          <a:p>
            <a:r>
              <a:rPr lang="en-US" dirty="0">
                <a:hlinkClick r:id="rId5"/>
              </a:rPr>
              <a:t>http://chemwiki.ucdavis.edu/@</a:t>
            </a:r>
            <a:r>
              <a:rPr lang="en-US" dirty="0" smtClean="0">
                <a:hlinkClick r:id="rId5"/>
              </a:rPr>
              <a:t>api/deki/files/5040/image011.png?revision=1</a:t>
            </a:r>
            <a:endParaRPr lang="en-US" dirty="0" smtClean="0"/>
          </a:p>
          <a:p>
            <a:r>
              <a:rPr lang="en-US" dirty="0"/>
              <a:t>Landau, L. D.; and </a:t>
            </a:r>
            <a:r>
              <a:rPr lang="en-US" dirty="0" err="1"/>
              <a:t>Lifschitz</a:t>
            </a:r>
            <a:r>
              <a:rPr lang="en-US" dirty="0"/>
              <a:t>, E. M.; (1977). </a:t>
            </a:r>
            <a:r>
              <a:rPr lang="en-US" i="1" dirty="0"/>
              <a:t>Quantum Mechanics: Non-relativistic Theory. Course of Theoretical Physics</a:t>
            </a:r>
            <a:r>
              <a:rPr lang="en-US" dirty="0"/>
              <a:t>. Vol. 3 (3rd ed. London: </a:t>
            </a:r>
            <a:r>
              <a:rPr lang="en-US" dirty="0" err="1"/>
              <a:t>Pergamon</a:t>
            </a:r>
            <a:r>
              <a:rPr lang="en-US" dirty="0"/>
              <a:t> Press). </a:t>
            </a:r>
            <a:r>
              <a:rPr lang="en-US" dirty="0">
                <a:hlinkClick r:id="rId6"/>
              </a:rPr>
              <a:t>ISBN 0750635398</a:t>
            </a:r>
            <a:r>
              <a:rPr lang="en-US" dirty="0"/>
              <a:t> 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075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Paula, Peter Atkins, Julio de (2009). </a:t>
            </a:r>
            <a:r>
              <a:rPr lang="en-US" i="1" dirty="0"/>
              <a:t>Elements of physical chemistry</a:t>
            </a:r>
            <a:r>
              <a:rPr lang="en-US" dirty="0"/>
              <a:t> (5th ed. ed.). Oxford: Oxford U.P. p. 459. </a:t>
            </a:r>
            <a:r>
              <a:rPr lang="en-US" dirty="0">
                <a:hlinkClick r:id="rId3" tooltip="International Standard Book Number"/>
              </a:rPr>
              <a:t>ISBN</a:t>
            </a:r>
            <a:r>
              <a:rPr lang="en-US" dirty="0"/>
              <a:t> </a:t>
            </a:r>
            <a:r>
              <a:rPr lang="en-US" dirty="0">
                <a:hlinkClick r:id="rId4" tooltip="Special:BookSources/978-0-19-922672-6"/>
              </a:rPr>
              <a:t>978-0-19-922672-6</a:t>
            </a:r>
            <a:r>
              <a:rPr lang="en-US" dirty="0" smtClean="0"/>
              <a:t>.</a:t>
            </a:r>
          </a:p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nanoscale.blogspot.com/2009/02/what-is-plasmon.html</a:t>
            </a:r>
            <a:endParaRPr lang="en-US" dirty="0" smtClean="0"/>
          </a:p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www.efda.org/wpcms/wp-content/uploads/2011/07/cyclotron.jpg</a:t>
            </a:r>
            <a:endParaRPr lang="en-US" dirty="0" smtClean="0"/>
          </a:p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thumbs.dreamstime.com/z/tiled-graphene-sheet-model-27358804.jpg</a:t>
            </a:r>
            <a:endParaRPr lang="en-US" dirty="0" smtClean="0"/>
          </a:p>
          <a:p>
            <a:r>
              <a:rPr lang="en-US" dirty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www.lifesci.boun.edu.tr/files/80_a15.jpg</a:t>
            </a:r>
            <a:endParaRPr lang="en-US" dirty="0" smtClean="0"/>
          </a:p>
          <a:p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web.mit.edu/fbml/winterschool2008/images/NHMFL_LOGO.png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5213" y="6172200"/>
            <a:ext cx="5653087" cy="256116"/>
          </a:xfrm>
        </p:spPr>
        <p:txBody>
          <a:bodyPr/>
          <a:lstStyle/>
          <a:p>
            <a:r>
              <a:rPr lang="en-US" dirty="0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0981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51212" y="2324100"/>
            <a:ext cx="5638801" cy="16002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Questions?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MRSEC REU 2014, School of Physics, Georgia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812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strategy presentation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strategy presentation" id="{8652783A-F43B-4C47-8F3C-48F967BE0382}" vid="{232EED29-0899-40B2-8969-E379F11A5395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E1DFAE-A563-49ED-B827-D954CB21C6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strategy presentation</Template>
  <TotalTime>0</TotalTime>
  <Words>749</Words>
  <Application>Microsoft Office PowerPoint</Application>
  <PresentationFormat>Custom</PresentationFormat>
  <Paragraphs>106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宋体</vt:lpstr>
      <vt:lpstr>Arial</vt:lpstr>
      <vt:lpstr>Century Gothic</vt:lpstr>
      <vt:lpstr>Palatino Linotype</vt:lpstr>
      <vt:lpstr>Business strategy presentation</vt:lpstr>
      <vt:lpstr>Fabrication and Characterization of Graphene Micro-structures for Plasmonic Applications  </vt:lpstr>
      <vt:lpstr>Overview</vt:lpstr>
      <vt:lpstr>Research Objective</vt:lpstr>
      <vt:lpstr>Background</vt:lpstr>
      <vt:lpstr>Graphene</vt:lpstr>
      <vt:lpstr>Methods to Make Graphene</vt:lpstr>
      <vt:lpstr>Plasmon</vt:lpstr>
      <vt:lpstr>Cyclotron Resonance</vt:lpstr>
      <vt:lpstr>Methodology</vt:lpstr>
      <vt:lpstr>CVD Graphene</vt:lpstr>
      <vt:lpstr>Raman Spectroscopy</vt:lpstr>
      <vt:lpstr>Photolithography</vt:lpstr>
      <vt:lpstr>Infrared Spectroscopy</vt:lpstr>
      <vt:lpstr>Experiment Setup</vt:lpstr>
      <vt:lpstr>Results</vt:lpstr>
      <vt:lpstr>Conclusions</vt:lpstr>
      <vt:lpstr>Acknowledgements</vt:lpstr>
      <vt:lpstr>Bibliography</vt:lpstr>
      <vt:lpstr>Bibliography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2014-07-25T01:34:40Z</dcterms:created>
  <dcterms:modified xsi:type="dcterms:W3CDTF">2014-07-31T03:40:43Z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TC034606639991</vt:lpwstr>
  </property>
</Properties>
</file>