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9260800" cy="36576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520">
          <p15:clr>
            <a:srgbClr val="A4A3A4"/>
          </p15:clr>
        </p15:guide>
        <p15:guide id="2" pos="92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EF0"/>
    <a:srgbClr val="CA7114"/>
    <a:srgbClr val="DC781F"/>
    <a:srgbClr val="AAFFE6"/>
    <a:srgbClr val="A9EFFF"/>
    <a:srgbClr val="CDFF7F"/>
    <a:srgbClr val="978233"/>
    <a:srgbClr val="EDE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44" autoAdjust="0"/>
    <p:restoredTop sz="94660"/>
  </p:normalViewPr>
  <p:slideViewPr>
    <p:cSldViewPr snapToGrid="0">
      <p:cViewPr>
        <p:scale>
          <a:sx n="50" d="100"/>
          <a:sy n="50" d="100"/>
        </p:scale>
        <p:origin x="6" y="-7794"/>
      </p:cViewPr>
      <p:guideLst>
        <p:guide orient="horz" pos="11520"/>
        <p:guide pos="921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D1ECEC-0ABF-4640-B91A-55392F7E8EBF}" type="datetimeFigureOut">
              <a:rPr lang="zh-CN" altLang="en-US" smtClean="0"/>
              <a:t>2015/8/2</a:t>
            </a:fld>
            <a:endParaRPr lang="zh-CN" altLang="en-US"/>
          </a:p>
        </p:txBody>
      </p:sp>
      <p:sp>
        <p:nvSpPr>
          <p:cNvPr id="4" name="幻灯片图像占位符 3"/>
          <p:cNvSpPr>
            <a:spLocks noGrp="1" noRot="1" noChangeAspect="1"/>
          </p:cNvSpPr>
          <p:nvPr>
            <p:ph type="sldImg" idx="2"/>
          </p:nvPr>
        </p:nvSpPr>
        <p:spPr>
          <a:xfrm>
            <a:off x="2251075" y="1162050"/>
            <a:ext cx="2508250" cy="31369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CA89EA5-653A-4C05-856F-1E794812D6FC}" type="slidenum">
              <a:rPr lang="zh-CN" altLang="en-US" smtClean="0"/>
              <a:t>‹#›</a:t>
            </a:fld>
            <a:endParaRPr lang="zh-CN" altLang="en-US"/>
          </a:p>
        </p:txBody>
      </p:sp>
    </p:spTree>
    <p:extLst>
      <p:ext uri="{BB962C8B-B14F-4D97-AF65-F5344CB8AC3E}">
        <p14:creationId xmlns:p14="http://schemas.microsoft.com/office/powerpoint/2010/main" val="21979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CA89EA5-653A-4C05-856F-1E794812D6FC}" type="slidenum">
              <a:rPr lang="zh-CN" altLang="en-US" smtClean="0"/>
              <a:t>1</a:t>
            </a:fld>
            <a:endParaRPr lang="zh-CN" altLang="en-US"/>
          </a:p>
        </p:txBody>
      </p:sp>
    </p:spTree>
    <p:extLst>
      <p:ext uri="{BB962C8B-B14F-4D97-AF65-F5344CB8AC3E}">
        <p14:creationId xmlns:p14="http://schemas.microsoft.com/office/powerpoint/2010/main" val="1871783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94560" y="11361738"/>
            <a:ext cx="24871680" cy="7840662"/>
          </a:xfrm>
        </p:spPr>
        <p:txBody>
          <a:bodyPr/>
          <a:lstStyle/>
          <a:p>
            <a:r>
              <a:rPr lang="en-US" smtClean="0"/>
              <a:t>Click to edit Master title style</a:t>
            </a:r>
            <a:endParaRPr lang="en-US"/>
          </a:p>
        </p:txBody>
      </p:sp>
      <p:sp>
        <p:nvSpPr>
          <p:cNvPr id="3" name="Subtitle 2"/>
          <p:cNvSpPr>
            <a:spLocks noGrp="1"/>
          </p:cNvSpPr>
          <p:nvPr>
            <p:ph type="subTitle" idx="1"/>
          </p:nvPr>
        </p:nvSpPr>
        <p:spPr>
          <a:xfrm>
            <a:off x="4389120" y="20726400"/>
            <a:ext cx="20482560" cy="9347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D9D3B99-AFB1-4548-979C-2BEECAF84141}" type="slidenum">
              <a:rPr lang="en-US" altLang="zh-CN"/>
              <a:pPr/>
              <a:t>‹#›</a:t>
            </a:fld>
            <a:endParaRPr lang="en-US" altLang="zh-CN"/>
          </a:p>
        </p:txBody>
      </p:sp>
    </p:spTree>
    <p:extLst>
      <p:ext uri="{BB962C8B-B14F-4D97-AF65-F5344CB8AC3E}">
        <p14:creationId xmlns:p14="http://schemas.microsoft.com/office/powerpoint/2010/main" val="3494370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7990520-C9CF-4C89-865F-31DDBC96633C}" type="slidenum">
              <a:rPr lang="en-US" altLang="zh-CN"/>
              <a:pPr/>
              <a:t>‹#›</a:t>
            </a:fld>
            <a:endParaRPr lang="en-US" altLang="zh-CN"/>
          </a:p>
        </p:txBody>
      </p:sp>
    </p:spTree>
    <p:extLst>
      <p:ext uri="{BB962C8B-B14F-4D97-AF65-F5344CB8AC3E}">
        <p14:creationId xmlns:p14="http://schemas.microsoft.com/office/powerpoint/2010/main" val="447647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11401" y="23502938"/>
            <a:ext cx="24871680" cy="72644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311401" y="15501938"/>
            <a:ext cx="24871680" cy="80010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ED68AAB-E965-40A6-93D5-18E9F150C9C0}" type="slidenum">
              <a:rPr lang="en-US" altLang="zh-CN"/>
              <a:pPr/>
              <a:t>‹#›</a:t>
            </a:fld>
            <a:endParaRPr lang="en-US" altLang="zh-CN"/>
          </a:p>
        </p:txBody>
      </p:sp>
    </p:spTree>
    <p:extLst>
      <p:ext uri="{BB962C8B-B14F-4D97-AF65-F5344CB8AC3E}">
        <p14:creationId xmlns:p14="http://schemas.microsoft.com/office/powerpoint/2010/main" val="1049539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10566400"/>
            <a:ext cx="1235456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711680" y="10566400"/>
            <a:ext cx="1235456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5643B50-C3E2-4C99-891D-81CA6FFB1A2A}" type="slidenum">
              <a:rPr lang="en-US" altLang="zh-CN"/>
              <a:pPr/>
              <a:t>‹#›</a:t>
            </a:fld>
            <a:endParaRPr lang="en-US" altLang="zh-CN"/>
          </a:p>
        </p:txBody>
      </p:sp>
    </p:spTree>
    <p:extLst>
      <p:ext uri="{BB962C8B-B14F-4D97-AF65-F5344CB8AC3E}">
        <p14:creationId xmlns:p14="http://schemas.microsoft.com/office/powerpoint/2010/main" val="98151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63040" y="1465263"/>
            <a:ext cx="26334720" cy="6096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63040" y="8186739"/>
            <a:ext cx="12928601"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63040" y="11599864"/>
            <a:ext cx="12928601"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4864081" y="8186739"/>
            <a:ext cx="12933680"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4864081" y="11599864"/>
            <a:ext cx="12933680"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CCB594A-3851-48EF-B74B-28754D44B9BD}" type="slidenum">
              <a:rPr lang="en-US" altLang="zh-CN"/>
              <a:pPr/>
              <a:t>‹#›</a:t>
            </a:fld>
            <a:endParaRPr lang="en-US" altLang="zh-CN"/>
          </a:p>
        </p:txBody>
      </p:sp>
    </p:spTree>
    <p:extLst>
      <p:ext uri="{BB962C8B-B14F-4D97-AF65-F5344CB8AC3E}">
        <p14:creationId xmlns:p14="http://schemas.microsoft.com/office/powerpoint/2010/main" val="304057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45D609D-4A4C-4E26-9BA8-1B056D638521}" type="slidenum">
              <a:rPr lang="en-US" altLang="zh-CN"/>
              <a:pPr/>
              <a:t>‹#›</a:t>
            </a:fld>
            <a:endParaRPr lang="en-US" altLang="zh-CN"/>
          </a:p>
        </p:txBody>
      </p:sp>
    </p:spTree>
    <p:extLst>
      <p:ext uri="{BB962C8B-B14F-4D97-AF65-F5344CB8AC3E}">
        <p14:creationId xmlns:p14="http://schemas.microsoft.com/office/powerpoint/2010/main" val="206316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6D60052-A0D0-4D15-96E1-5D6DBD29D87C}" type="slidenum">
              <a:rPr lang="en-US" altLang="zh-CN"/>
              <a:pPr/>
              <a:t>‹#›</a:t>
            </a:fld>
            <a:endParaRPr lang="en-US" altLang="zh-CN"/>
          </a:p>
        </p:txBody>
      </p:sp>
    </p:spTree>
    <p:extLst>
      <p:ext uri="{BB962C8B-B14F-4D97-AF65-F5344CB8AC3E}">
        <p14:creationId xmlns:p14="http://schemas.microsoft.com/office/powerpoint/2010/main" val="1431692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40" y="1455738"/>
            <a:ext cx="9626601" cy="61976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1440160" y="1455738"/>
            <a:ext cx="16357600" cy="31216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463040" y="7653338"/>
            <a:ext cx="9626601" cy="2501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849FBD0-7E75-4175-BCE0-2243AA2B9785}" type="slidenum">
              <a:rPr lang="en-US" altLang="zh-CN"/>
              <a:pPr/>
              <a:t>‹#›</a:t>
            </a:fld>
            <a:endParaRPr lang="en-US" altLang="zh-CN"/>
          </a:p>
        </p:txBody>
      </p:sp>
    </p:spTree>
    <p:extLst>
      <p:ext uri="{BB962C8B-B14F-4D97-AF65-F5344CB8AC3E}">
        <p14:creationId xmlns:p14="http://schemas.microsoft.com/office/powerpoint/2010/main" val="416312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35321" y="25603200"/>
            <a:ext cx="17556480" cy="302260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5735321" y="3268663"/>
            <a:ext cx="17556480" cy="21945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5735321" y="28625800"/>
            <a:ext cx="17556480" cy="4292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04995A0-D334-4B7B-8B55-59611FF56626}" type="slidenum">
              <a:rPr lang="en-US" altLang="zh-CN"/>
              <a:pPr/>
              <a:t>‹#›</a:t>
            </a:fld>
            <a:endParaRPr lang="en-US" altLang="zh-CN"/>
          </a:p>
        </p:txBody>
      </p:sp>
    </p:spTree>
    <p:extLst>
      <p:ext uri="{BB962C8B-B14F-4D97-AF65-F5344CB8AC3E}">
        <p14:creationId xmlns:p14="http://schemas.microsoft.com/office/powerpoint/2010/main" val="239207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20C2C5A-08E5-48C4-A6E7-578D108E1E12}" type="slidenum">
              <a:rPr lang="en-US" altLang="zh-CN"/>
              <a:pPr/>
              <a:t>‹#›</a:t>
            </a:fld>
            <a:endParaRPr lang="en-US" altLang="zh-CN"/>
          </a:p>
        </p:txBody>
      </p:sp>
    </p:spTree>
    <p:extLst>
      <p:ext uri="{BB962C8B-B14F-4D97-AF65-F5344CB8AC3E}">
        <p14:creationId xmlns:p14="http://schemas.microsoft.com/office/powerpoint/2010/main" val="2370532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48320" y="3251200"/>
            <a:ext cx="6217920" cy="2926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4560" y="3251200"/>
            <a:ext cx="18491200" cy="2926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B4DBE9D-C39A-45BF-83C6-117D5B294A86}" type="slidenum">
              <a:rPr lang="en-US" altLang="zh-CN"/>
              <a:pPr/>
              <a:t>‹#›</a:t>
            </a:fld>
            <a:endParaRPr lang="en-US" altLang="zh-CN"/>
          </a:p>
        </p:txBody>
      </p:sp>
    </p:spTree>
    <p:extLst>
      <p:ext uri="{BB962C8B-B14F-4D97-AF65-F5344CB8AC3E}">
        <p14:creationId xmlns:p14="http://schemas.microsoft.com/office/powerpoint/2010/main" val="332502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3925" y="3251200"/>
            <a:ext cx="248729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2193925" y="10566400"/>
            <a:ext cx="24872950" cy="2194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2193925" y="33324800"/>
            <a:ext cx="6096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defRPr sz="5600">
                <a:latin typeface="Times"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9998075" y="33324800"/>
            <a:ext cx="926465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ctr">
              <a:defRPr sz="5600">
                <a:latin typeface="Times"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20970875" y="33324800"/>
            <a:ext cx="6096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r">
              <a:defRPr sz="5600"/>
            </a:lvl1pPr>
          </a:lstStyle>
          <a:p>
            <a:fld id="{5C86FE97-DDD6-488D-935D-D6A1960C63C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57600" rtl="0" eaLnBrk="0" fontAlgn="base" hangingPunct="0">
        <a:spcBef>
          <a:spcPct val="0"/>
        </a:spcBef>
        <a:spcAft>
          <a:spcPct val="0"/>
        </a:spcAft>
        <a:defRPr sz="17600">
          <a:solidFill>
            <a:schemeClr val="tx2"/>
          </a:solidFill>
          <a:latin typeface="+mj-lt"/>
          <a:ea typeface="MS PGothic" panose="020B0600070205080204" pitchFamily="34" charset="-128"/>
          <a:cs typeface="ＭＳ Ｐゴシック" charset="-128"/>
        </a:defRPr>
      </a:lvl1pPr>
      <a:lvl2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2pPr>
      <a:lvl3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3pPr>
      <a:lvl4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4pPr>
      <a:lvl5pPr algn="ctr" defTabSz="3657600" rtl="0" eaLnBrk="0" fontAlgn="base" hangingPunct="0">
        <a:spcBef>
          <a:spcPct val="0"/>
        </a:spcBef>
        <a:spcAft>
          <a:spcPct val="0"/>
        </a:spcAft>
        <a:defRPr sz="17600">
          <a:solidFill>
            <a:schemeClr val="tx2"/>
          </a:solidFill>
          <a:latin typeface="Times" pitchFamily="-65" charset="0"/>
          <a:ea typeface="MS PGothic" panose="020B0600070205080204" pitchFamily="34" charset="-128"/>
          <a:cs typeface="ＭＳ Ｐゴシック" charset="-128"/>
        </a:defRPr>
      </a:lvl5pPr>
      <a:lvl6pPr marL="457200" algn="ctr" defTabSz="3657600" rtl="0" fontAlgn="base">
        <a:spcBef>
          <a:spcPct val="0"/>
        </a:spcBef>
        <a:spcAft>
          <a:spcPct val="0"/>
        </a:spcAft>
        <a:defRPr sz="17600">
          <a:solidFill>
            <a:schemeClr val="tx2"/>
          </a:solidFill>
          <a:latin typeface="Times" pitchFamily="-65" charset="0"/>
        </a:defRPr>
      </a:lvl6pPr>
      <a:lvl7pPr marL="914400" algn="ctr" defTabSz="3657600" rtl="0" fontAlgn="base">
        <a:spcBef>
          <a:spcPct val="0"/>
        </a:spcBef>
        <a:spcAft>
          <a:spcPct val="0"/>
        </a:spcAft>
        <a:defRPr sz="17600">
          <a:solidFill>
            <a:schemeClr val="tx2"/>
          </a:solidFill>
          <a:latin typeface="Times" pitchFamily="-65" charset="0"/>
        </a:defRPr>
      </a:lvl7pPr>
      <a:lvl8pPr marL="1371600" algn="ctr" defTabSz="3657600" rtl="0" fontAlgn="base">
        <a:spcBef>
          <a:spcPct val="0"/>
        </a:spcBef>
        <a:spcAft>
          <a:spcPct val="0"/>
        </a:spcAft>
        <a:defRPr sz="17600">
          <a:solidFill>
            <a:schemeClr val="tx2"/>
          </a:solidFill>
          <a:latin typeface="Times" pitchFamily="-65" charset="0"/>
        </a:defRPr>
      </a:lvl8pPr>
      <a:lvl9pPr marL="1828800" algn="ctr" defTabSz="3657600" rtl="0" fontAlgn="base">
        <a:spcBef>
          <a:spcPct val="0"/>
        </a:spcBef>
        <a:spcAft>
          <a:spcPct val="0"/>
        </a:spcAft>
        <a:defRPr sz="17600">
          <a:solidFill>
            <a:schemeClr val="tx2"/>
          </a:solidFill>
          <a:latin typeface="Times" pitchFamily="-65" charset="0"/>
        </a:defRPr>
      </a:lvl9pPr>
    </p:titleStyle>
    <p:bodyStyle>
      <a:lvl1pPr marL="1371600" indent="-1371600" algn="l" defTabSz="3657600" rtl="0" eaLnBrk="0" fontAlgn="base" hangingPunct="0">
        <a:spcBef>
          <a:spcPct val="20000"/>
        </a:spcBef>
        <a:spcAft>
          <a:spcPct val="0"/>
        </a:spcAft>
        <a:buChar char="•"/>
        <a:defRPr sz="12800">
          <a:solidFill>
            <a:schemeClr val="tx1"/>
          </a:solidFill>
          <a:latin typeface="+mn-lt"/>
          <a:ea typeface="MS PGothic" panose="020B0600070205080204" pitchFamily="34" charset="-128"/>
          <a:cs typeface="ＭＳ Ｐゴシック" charset="-128"/>
        </a:defRPr>
      </a:lvl1pPr>
      <a:lvl2pPr marL="2971800" indent="-1143000" algn="l" defTabSz="3657600" rtl="0" eaLnBrk="0" fontAlgn="base" hangingPunct="0">
        <a:spcBef>
          <a:spcPct val="20000"/>
        </a:spcBef>
        <a:spcAft>
          <a:spcPct val="0"/>
        </a:spcAft>
        <a:buChar char="–"/>
        <a:defRPr sz="11200">
          <a:solidFill>
            <a:schemeClr val="tx1"/>
          </a:solidFill>
          <a:latin typeface="+mn-lt"/>
          <a:ea typeface="MS PGothic" panose="020B0600070205080204" pitchFamily="34" charset="-128"/>
        </a:defRPr>
      </a:lvl2pPr>
      <a:lvl3pPr marL="4572000" indent="-914400" algn="l" defTabSz="3657600" rtl="0" eaLnBrk="0" fontAlgn="base" hangingPunct="0">
        <a:spcBef>
          <a:spcPct val="20000"/>
        </a:spcBef>
        <a:spcAft>
          <a:spcPct val="0"/>
        </a:spcAft>
        <a:buChar char="•"/>
        <a:defRPr sz="9600">
          <a:solidFill>
            <a:schemeClr val="tx1"/>
          </a:solidFill>
          <a:latin typeface="+mn-lt"/>
          <a:ea typeface="MS PGothic" panose="020B0600070205080204" pitchFamily="34" charset="-128"/>
        </a:defRPr>
      </a:lvl3pPr>
      <a:lvl4pPr marL="6400800" indent="-914400" algn="l" defTabSz="3657600" rtl="0" eaLnBrk="0" fontAlgn="base" hangingPunct="0">
        <a:spcBef>
          <a:spcPct val="20000"/>
        </a:spcBef>
        <a:spcAft>
          <a:spcPct val="0"/>
        </a:spcAft>
        <a:buChar char="–"/>
        <a:defRPr sz="8000">
          <a:solidFill>
            <a:schemeClr val="tx1"/>
          </a:solidFill>
          <a:latin typeface="+mn-lt"/>
          <a:ea typeface="MS PGothic" panose="020B0600070205080204" pitchFamily="34" charset="-128"/>
        </a:defRPr>
      </a:lvl4pPr>
      <a:lvl5pPr marL="8229600" indent="-914400" algn="l" defTabSz="3657600" rtl="0" eaLnBrk="0" fontAlgn="base" hangingPunct="0">
        <a:spcBef>
          <a:spcPct val="20000"/>
        </a:spcBef>
        <a:spcAft>
          <a:spcPct val="0"/>
        </a:spcAft>
        <a:buChar char="»"/>
        <a:defRPr sz="8000">
          <a:solidFill>
            <a:schemeClr val="tx1"/>
          </a:solidFill>
          <a:latin typeface="+mn-lt"/>
          <a:ea typeface="MS PGothic" panose="020B0600070205080204" pitchFamily="34" charset="-128"/>
        </a:defRPr>
      </a:lvl5pPr>
      <a:lvl6pPr marL="8686800" indent="-914400" algn="l" defTabSz="3657600" rtl="0" fontAlgn="base">
        <a:spcBef>
          <a:spcPct val="20000"/>
        </a:spcBef>
        <a:spcAft>
          <a:spcPct val="0"/>
        </a:spcAft>
        <a:buChar char="»"/>
        <a:defRPr sz="8000">
          <a:solidFill>
            <a:schemeClr val="tx1"/>
          </a:solidFill>
          <a:latin typeface="+mn-lt"/>
          <a:ea typeface="ＭＳ Ｐゴシック" pitchFamily="-65" charset="-128"/>
        </a:defRPr>
      </a:lvl6pPr>
      <a:lvl7pPr marL="9144000" indent="-914400" algn="l" defTabSz="3657600" rtl="0" fontAlgn="base">
        <a:spcBef>
          <a:spcPct val="20000"/>
        </a:spcBef>
        <a:spcAft>
          <a:spcPct val="0"/>
        </a:spcAft>
        <a:buChar char="»"/>
        <a:defRPr sz="8000">
          <a:solidFill>
            <a:schemeClr val="tx1"/>
          </a:solidFill>
          <a:latin typeface="+mn-lt"/>
          <a:ea typeface="ＭＳ Ｐゴシック" pitchFamily="-65" charset="-128"/>
        </a:defRPr>
      </a:lvl7pPr>
      <a:lvl8pPr marL="9601200" indent="-914400" algn="l" defTabSz="3657600" rtl="0" fontAlgn="base">
        <a:spcBef>
          <a:spcPct val="20000"/>
        </a:spcBef>
        <a:spcAft>
          <a:spcPct val="0"/>
        </a:spcAft>
        <a:buChar char="»"/>
        <a:defRPr sz="8000">
          <a:solidFill>
            <a:schemeClr val="tx1"/>
          </a:solidFill>
          <a:latin typeface="+mn-lt"/>
          <a:ea typeface="ＭＳ Ｐゴシック" pitchFamily="-65" charset="-128"/>
        </a:defRPr>
      </a:lvl8pPr>
      <a:lvl9pPr marL="10058400" indent="-914400" algn="l" defTabSz="3657600" rtl="0" fontAlgn="base">
        <a:spcBef>
          <a:spcPct val="20000"/>
        </a:spcBef>
        <a:spcAft>
          <a:spcPct val="0"/>
        </a:spcAft>
        <a:buChar char="»"/>
        <a:defRPr sz="8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jpe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jp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4"/>
          <p:cNvSpPr txBox="1">
            <a:spLocks noChangeArrowheads="1"/>
          </p:cNvSpPr>
          <p:nvPr/>
        </p:nvSpPr>
        <p:spPr bwMode="auto">
          <a:xfrm>
            <a:off x="4725244" y="1872484"/>
            <a:ext cx="19905787" cy="2236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lnSpc>
                <a:spcPts val="8000"/>
              </a:lnSpc>
            </a:pPr>
            <a:r>
              <a:rPr lang="en-US" altLang="zh-CN" sz="8000" b="1" dirty="0" smtClean="0">
                <a:latin typeface="Helvetica" panose="020B0604020202020204" pitchFamily="34" charset="0"/>
              </a:rPr>
              <a:t>Radiation Pattern and Scattering </a:t>
            </a:r>
          </a:p>
          <a:p>
            <a:pPr algn="ctr">
              <a:lnSpc>
                <a:spcPts val="8000"/>
              </a:lnSpc>
            </a:pPr>
            <a:r>
              <a:rPr lang="en-US" altLang="zh-CN" sz="8000" b="1" dirty="0" smtClean="0">
                <a:latin typeface="Helvetica" panose="020B0604020202020204" pitchFamily="34" charset="0"/>
              </a:rPr>
              <a:t>Properties of </a:t>
            </a:r>
            <a:r>
              <a:rPr lang="en-US" altLang="zh-CN" sz="8000" b="1" dirty="0" smtClean="0">
                <a:latin typeface="Helvetica" panose="020B0604020202020204" pitchFamily="34" charset="0"/>
              </a:rPr>
              <a:t>Optical </a:t>
            </a:r>
            <a:r>
              <a:rPr lang="en-US" altLang="zh-CN" sz="8000" b="1" dirty="0" smtClean="0">
                <a:latin typeface="Helvetica" panose="020B0604020202020204" pitchFamily="34" charset="0"/>
              </a:rPr>
              <a:t>Antennas</a:t>
            </a:r>
            <a:endParaRPr lang="en-US" altLang="zh-CN" sz="8000" b="1" dirty="0">
              <a:latin typeface="Helvetica" panose="020B0604020202020204" pitchFamily="34" charset="0"/>
            </a:endParaRPr>
          </a:p>
        </p:txBody>
      </p:sp>
      <p:sp>
        <p:nvSpPr>
          <p:cNvPr id="13314" name="Text Box 5"/>
          <p:cNvSpPr txBox="1">
            <a:spLocks noChangeArrowheads="1"/>
          </p:cNvSpPr>
          <p:nvPr/>
        </p:nvSpPr>
        <p:spPr bwMode="auto">
          <a:xfrm>
            <a:off x="5267868" y="3913763"/>
            <a:ext cx="191516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3600" b="1" dirty="0" err="1" smtClean="0">
                <a:latin typeface="Helvetica" panose="020B0604020202020204" pitchFamily="34" charset="0"/>
              </a:rPr>
              <a:t>Zeyan</a:t>
            </a:r>
            <a:r>
              <a:rPr lang="en-US" altLang="zh-CN" sz="3600" b="1" dirty="0" smtClean="0">
                <a:latin typeface="Helvetica" panose="020B0604020202020204" pitchFamily="34" charset="0"/>
              </a:rPr>
              <a:t> Xu</a:t>
            </a:r>
            <a:r>
              <a:rPr lang="en-US" altLang="zh-CN" sz="3600" b="1" baseline="30000" dirty="0" smtClean="0"/>
              <a:t>1</a:t>
            </a:r>
            <a:r>
              <a:rPr lang="en-US" altLang="zh-CN" sz="3600" b="1" dirty="0" smtClean="0">
                <a:latin typeface="Helvetica" panose="020B0604020202020204" pitchFamily="34" charset="0"/>
              </a:rPr>
              <a:t>, Kevin Messer</a:t>
            </a:r>
            <a:r>
              <a:rPr lang="en-US" altLang="zh-CN" sz="3600" b="1" baseline="30000" dirty="0" smtClean="0"/>
              <a:t>2</a:t>
            </a:r>
            <a:r>
              <a:rPr lang="en-US" altLang="zh-CN" sz="3600" b="1" dirty="0" smtClean="0">
                <a:latin typeface="Helvetica" panose="020B0604020202020204" pitchFamily="34" charset="0"/>
              </a:rPr>
              <a:t>, and Eli Yablonovitch</a:t>
            </a:r>
            <a:r>
              <a:rPr lang="en-US" altLang="zh-CN" sz="3600" b="1" baseline="30000" dirty="0" smtClean="0"/>
              <a:t>2</a:t>
            </a:r>
            <a:endParaRPr lang="en-US" altLang="zh-CN" sz="3600" b="1" dirty="0" smtClean="0">
              <a:latin typeface="Helvetica" panose="020B0604020202020204" pitchFamily="34" charset="0"/>
            </a:endParaRPr>
          </a:p>
          <a:p>
            <a:pPr algn="ctr"/>
            <a:r>
              <a:rPr lang="en-US" altLang="zh-CN" sz="3600" b="1" baseline="30000" dirty="0" smtClean="0"/>
              <a:t>1</a:t>
            </a:r>
            <a:r>
              <a:rPr lang="en-US" altLang="zh-CN" sz="3600" b="1" dirty="0" smtClean="0">
                <a:latin typeface="Helvetica" panose="020B0604020202020204" pitchFamily="34" charset="0"/>
              </a:rPr>
              <a:t>University of Texas at Dallas, </a:t>
            </a:r>
            <a:r>
              <a:rPr lang="en-US" altLang="zh-CN" sz="3600" b="1" baseline="30000" dirty="0" smtClean="0"/>
              <a:t>2</a:t>
            </a:r>
            <a:r>
              <a:rPr lang="en-US" altLang="zh-CN" sz="3600" b="1" dirty="0" smtClean="0">
                <a:latin typeface="Helvetica" panose="020B0604020202020204" pitchFamily="34" charset="0"/>
              </a:rPr>
              <a:t>University of California, Berkeley</a:t>
            </a:r>
            <a:endParaRPr lang="en-US" altLang="zh-CN" sz="3600" b="1" dirty="0">
              <a:latin typeface="Helvetica" panose="020B0604020202020204" pitchFamily="34" charset="0"/>
            </a:endParaRPr>
          </a:p>
        </p:txBody>
      </p:sp>
      <p:sp>
        <p:nvSpPr>
          <p:cNvPr id="13315" name="Text Box 6"/>
          <p:cNvSpPr txBox="1">
            <a:spLocks noChangeArrowheads="1"/>
          </p:cNvSpPr>
          <p:nvPr/>
        </p:nvSpPr>
        <p:spPr bwMode="auto">
          <a:xfrm>
            <a:off x="501454" y="5300521"/>
            <a:ext cx="28194000" cy="3124200"/>
          </a:xfrm>
          <a:prstGeom prst="rect">
            <a:avLst/>
          </a:prstGeom>
          <a:solidFill>
            <a:srgbClr val="EDEB6F"/>
          </a:solidFill>
          <a:ln w="12700">
            <a:solidFill>
              <a:schemeClr val="tx1"/>
            </a:solidFill>
            <a:miter lim="800000"/>
            <a:headEnd/>
            <a:tailEnd/>
          </a:ln>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endParaRPr lang="en-US" altLang="zh-CN" sz="4800" b="1">
              <a:latin typeface="Helvetica" panose="020B0604020202020204" pitchFamily="34" charset="0"/>
            </a:endParaRPr>
          </a:p>
          <a:p>
            <a:pPr>
              <a:spcBef>
                <a:spcPct val="50000"/>
              </a:spcBef>
            </a:pPr>
            <a:endParaRPr lang="en-US" altLang="zh-CN" sz="9600" b="1">
              <a:solidFill>
                <a:srgbClr val="000066"/>
              </a:solidFill>
              <a:latin typeface="Helvetica" panose="020B0604020202020204" pitchFamily="34" charset="0"/>
            </a:endParaRPr>
          </a:p>
        </p:txBody>
      </p:sp>
      <p:sp>
        <p:nvSpPr>
          <p:cNvPr id="13316" name="Text Box 10"/>
          <p:cNvSpPr txBox="1">
            <a:spLocks noChangeArrowheads="1"/>
          </p:cNvSpPr>
          <p:nvPr/>
        </p:nvSpPr>
        <p:spPr bwMode="auto">
          <a:xfrm>
            <a:off x="14901863" y="34483675"/>
            <a:ext cx="7013575" cy="1354217"/>
          </a:xfrm>
          <a:prstGeom prst="rect">
            <a:avLst/>
          </a:prstGeom>
          <a:solidFill>
            <a:srgbClr val="CCFEF0"/>
          </a:solidFill>
          <a:ln w="12700">
            <a:solidFill>
              <a:schemeClr val="tx1"/>
            </a:solidFill>
            <a:miter lim="800000"/>
            <a:headEnd/>
            <a:tailEnd/>
          </a:ln>
        </p:spPr>
        <p:txBody>
          <a:bodyPr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50000"/>
              </a:spcBef>
            </a:pPr>
            <a:r>
              <a:rPr lang="en-US" altLang="zh-CN" sz="2800" b="1" dirty="0">
                <a:latin typeface="Helvetica" panose="020B0604020202020204" pitchFamily="34" charset="0"/>
              </a:rPr>
              <a:t>Contact Information </a:t>
            </a:r>
          </a:p>
          <a:p>
            <a:r>
              <a:rPr lang="en-US" altLang="zh-CN" dirty="0" err="1" smtClean="0">
                <a:latin typeface="Helvetica" panose="020B0604020202020204" pitchFamily="34" charset="0"/>
              </a:rPr>
              <a:t>Zeyan</a:t>
            </a:r>
            <a:r>
              <a:rPr lang="en-US" altLang="zh-CN" dirty="0" smtClean="0">
                <a:latin typeface="Helvetica" panose="020B0604020202020204" pitchFamily="34" charset="0"/>
              </a:rPr>
              <a:t> Xu</a:t>
            </a:r>
          </a:p>
          <a:p>
            <a:r>
              <a:rPr lang="en-US" altLang="zh-CN" dirty="0" smtClean="0">
                <a:latin typeface="Helvetica" panose="020B0604020202020204" pitchFamily="34" charset="0"/>
              </a:rPr>
              <a:t>zxx120730@utdallas.edu</a:t>
            </a:r>
            <a:endParaRPr lang="en-US" altLang="zh-CN" dirty="0">
              <a:latin typeface="Helvetica" panose="020B0604020202020204" pitchFamily="34" charset="0"/>
            </a:endParaRPr>
          </a:p>
        </p:txBody>
      </p:sp>
      <p:sp>
        <p:nvSpPr>
          <p:cNvPr id="13317" name="Rectangle 14"/>
          <p:cNvSpPr>
            <a:spLocks noChangeArrowheads="1"/>
          </p:cNvSpPr>
          <p:nvPr/>
        </p:nvSpPr>
        <p:spPr bwMode="auto">
          <a:xfrm>
            <a:off x="510266" y="17322817"/>
            <a:ext cx="13835063"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smtClean="0">
                <a:latin typeface="Helvetica" panose="020B0604020202020204" pitchFamily="34" charset="0"/>
              </a:rPr>
              <a:t>Optical </a:t>
            </a:r>
            <a:r>
              <a:rPr lang="en-US" altLang="zh-CN" sz="4800" b="1" dirty="0" smtClean="0">
                <a:latin typeface="Helvetica" panose="020B0604020202020204" pitchFamily="34" charset="0"/>
              </a:rPr>
              <a:t>Setup</a:t>
            </a:r>
            <a:endParaRPr lang="en-US" altLang="zh-CN" sz="4800" b="1" dirty="0">
              <a:latin typeface="Helvetica" panose="020B0604020202020204" pitchFamily="34" charset="0"/>
            </a:endParaRPr>
          </a:p>
        </p:txBody>
      </p:sp>
      <p:sp>
        <p:nvSpPr>
          <p:cNvPr id="13318" name="Rectangle 15"/>
          <p:cNvSpPr>
            <a:spLocks noChangeArrowheads="1"/>
          </p:cNvSpPr>
          <p:nvPr/>
        </p:nvSpPr>
        <p:spPr bwMode="auto">
          <a:xfrm>
            <a:off x="501454" y="18759410"/>
            <a:ext cx="13835062" cy="6881192"/>
          </a:xfrm>
          <a:prstGeom prst="rect">
            <a:avLst/>
          </a:prstGeom>
          <a:solidFill>
            <a:schemeClr val="bg1"/>
          </a:solidFill>
          <a:ln w="12700">
            <a:solidFill>
              <a:schemeClr val="tx1"/>
            </a:solidFill>
            <a:miter lim="800000"/>
            <a:headEnd/>
            <a:tailEnd/>
          </a:ln>
        </p:spPr>
        <p:txBody>
          <a:bodyPr wrap="none" anchor="t"/>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dirty="0" smtClean="0"/>
              <a:t>Scattering:						       Far field:</a:t>
            </a:r>
            <a:endParaRPr lang="zh-CN" altLang="zh-CN" dirty="0"/>
          </a:p>
        </p:txBody>
      </p:sp>
      <p:sp>
        <p:nvSpPr>
          <p:cNvPr id="13319" name="Rectangle 18"/>
          <p:cNvSpPr>
            <a:spLocks noChangeArrowheads="1"/>
          </p:cNvSpPr>
          <p:nvPr/>
        </p:nvSpPr>
        <p:spPr bwMode="auto">
          <a:xfrm>
            <a:off x="542925" y="26060400"/>
            <a:ext cx="13835063"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smtClean="0">
                <a:latin typeface="Helvetica" panose="020B0604020202020204" pitchFamily="34" charset="0"/>
              </a:rPr>
              <a:t>Scattering Spectrum</a:t>
            </a:r>
            <a:endParaRPr lang="en-US" altLang="zh-CN" sz="4800" b="1" dirty="0">
              <a:latin typeface="Helvetica" panose="020B0604020202020204" pitchFamily="34" charset="0"/>
            </a:endParaRPr>
          </a:p>
        </p:txBody>
      </p:sp>
      <p:sp>
        <p:nvSpPr>
          <p:cNvPr id="13320" name="Rectangle 19"/>
          <p:cNvSpPr>
            <a:spLocks noChangeArrowheads="1"/>
          </p:cNvSpPr>
          <p:nvPr/>
        </p:nvSpPr>
        <p:spPr bwMode="auto">
          <a:xfrm>
            <a:off x="542924" y="27482800"/>
            <a:ext cx="13835063" cy="8510588"/>
          </a:xfrm>
          <a:prstGeom prst="rect">
            <a:avLst/>
          </a:prstGeom>
          <a:solidFill>
            <a:schemeClr val="bg1"/>
          </a:solidFill>
          <a:ln w="12700">
            <a:solidFill>
              <a:schemeClr val="tx1"/>
            </a:solidFill>
            <a:miter lim="800000"/>
            <a:headEnd/>
            <a:tailEnd/>
          </a:ln>
        </p:spPr>
        <p:txBody>
          <a:bodyPr wrap="none" anchor="t"/>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nSpc>
                <a:spcPct val="150000"/>
              </a:lnSpc>
            </a:pPr>
            <a:r>
              <a:rPr lang="en-US" altLang="zh-CN" dirty="0" smtClean="0"/>
              <a:t>Longitudinal lengths:				</a:t>
            </a:r>
            <a:r>
              <a:rPr lang="en-US" altLang="zh-CN" dirty="0"/>
              <a:t> </a:t>
            </a:r>
            <a:r>
              <a:rPr lang="en-US" altLang="zh-CN" dirty="0" smtClean="0"/>
              <a:t>      </a:t>
            </a:r>
            <a:r>
              <a:rPr lang="en-US" altLang="zh-CN" dirty="0"/>
              <a:t>E</a:t>
            </a:r>
            <a:r>
              <a:rPr lang="en-US" altLang="zh-CN" dirty="0" smtClean="0"/>
              <a:t>xperiments:</a:t>
            </a:r>
          </a:p>
          <a:p>
            <a:pPr>
              <a:lnSpc>
                <a:spcPct val="150000"/>
              </a:lnSpc>
            </a:pPr>
            <a:r>
              <a:rPr lang="en-US" altLang="zh-CN" dirty="0"/>
              <a:t>	</a:t>
            </a:r>
            <a:r>
              <a:rPr lang="en-US" altLang="zh-CN" dirty="0" smtClean="0"/>
              <a:t>	100 nm				200 nm				250 nm</a:t>
            </a:r>
            <a:endParaRPr lang="zh-CN" altLang="zh-CN" dirty="0"/>
          </a:p>
        </p:txBody>
      </p:sp>
      <p:sp>
        <p:nvSpPr>
          <p:cNvPr id="13321" name="Rectangle 23"/>
          <p:cNvSpPr>
            <a:spLocks noChangeArrowheads="1"/>
          </p:cNvSpPr>
          <p:nvPr/>
        </p:nvSpPr>
        <p:spPr bwMode="auto">
          <a:xfrm>
            <a:off x="14947016" y="26126966"/>
            <a:ext cx="13789909" cy="7924800"/>
          </a:xfrm>
          <a:prstGeom prst="rect">
            <a:avLst/>
          </a:prstGeom>
          <a:solidFill>
            <a:srgbClr val="EDEB6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zh-CN" altLang="zh-CN"/>
          </a:p>
        </p:txBody>
      </p:sp>
      <p:sp>
        <p:nvSpPr>
          <p:cNvPr id="13322" name="Text Box 26"/>
          <p:cNvSpPr txBox="1">
            <a:spLocks noChangeArrowheads="1"/>
          </p:cNvSpPr>
          <p:nvPr/>
        </p:nvSpPr>
        <p:spPr bwMode="auto">
          <a:xfrm>
            <a:off x="15125700" y="26346150"/>
            <a:ext cx="13442233" cy="757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4800" b="1" dirty="0" smtClean="0">
                <a:latin typeface="Helvetica" panose="020B0604020202020204" pitchFamily="34" charset="0"/>
              </a:rPr>
              <a:t>Reference</a:t>
            </a:r>
          </a:p>
          <a:p>
            <a:r>
              <a:rPr lang="en-US" altLang="zh-CN" sz="2800" dirty="0" smtClean="0"/>
              <a:t>[1] Novotny</a:t>
            </a:r>
            <a:r>
              <a:rPr lang="en-US" altLang="zh-CN" sz="2800" dirty="0"/>
              <a:t>, L. &amp; van </a:t>
            </a:r>
            <a:r>
              <a:rPr lang="en-US" altLang="zh-CN" sz="2800" dirty="0" err="1"/>
              <a:t>Hulst</a:t>
            </a:r>
            <a:r>
              <a:rPr lang="en-US" altLang="zh-CN" sz="2800" dirty="0"/>
              <a:t>, N. Antennas for light. </a:t>
            </a:r>
            <a:r>
              <a:rPr lang="en-US" altLang="zh-CN" sz="2800" dirty="0" smtClean="0"/>
              <a:t>Nature </a:t>
            </a:r>
            <a:r>
              <a:rPr lang="en-US" altLang="zh-CN" sz="2800" dirty="0"/>
              <a:t>Photon. 5, 83–90 (2011</a:t>
            </a:r>
            <a:r>
              <a:rPr lang="en-US" altLang="zh-CN" sz="2800" dirty="0" smtClean="0"/>
              <a:t>).</a:t>
            </a:r>
          </a:p>
          <a:p>
            <a:r>
              <a:rPr lang="en-US" altLang="zh-CN" sz="2800" dirty="0" smtClean="0">
                <a:solidFill>
                  <a:srgbClr val="222222"/>
                </a:solidFill>
                <a:latin typeface="Arial" panose="020B0604020202020204" pitchFamily="34" charset="0"/>
              </a:rPr>
              <a:t>[2] </a:t>
            </a:r>
            <a:r>
              <a:rPr lang="en-US" altLang="zh-CN" sz="2800" dirty="0" smtClean="0">
                <a:solidFill>
                  <a:srgbClr val="222222"/>
                </a:solidFill>
                <a:latin typeface="+mn-lt"/>
              </a:rPr>
              <a:t>Eggleston</a:t>
            </a:r>
            <a:r>
              <a:rPr lang="en-US" altLang="zh-CN" sz="2800" dirty="0">
                <a:solidFill>
                  <a:srgbClr val="222222"/>
                </a:solidFill>
                <a:latin typeface="+mn-lt"/>
              </a:rPr>
              <a:t>, Michael S., et al. "Optical antenna enhanced spontaneous emission." </a:t>
            </a:r>
            <a:r>
              <a:rPr lang="en-US" altLang="zh-CN" sz="2800" i="1" dirty="0">
                <a:solidFill>
                  <a:srgbClr val="222222"/>
                </a:solidFill>
                <a:latin typeface="+mn-lt"/>
              </a:rPr>
              <a:t>Proceedings of the National Academy of Sciences</a:t>
            </a:r>
            <a:r>
              <a:rPr lang="en-US" altLang="zh-CN" sz="2800" dirty="0">
                <a:solidFill>
                  <a:srgbClr val="222222"/>
                </a:solidFill>
                <a:latin typeface="+mn-lt"/>
              </a:rPr>
              <a:t> 112.6 (2015): 1704-1709.</a:t>
            </a:r>
            <a:endParaRPr lang="en-US" altLang="zh-CN" sz="2800" dirty="0" smtClean="0">
              <a:latin typeface="+mn-lt"/>
            </a:endParaRPr>
          </a:p>
          <a:p>
            <a:r>
              <a:rPr lang="en-US" altLang="zh-CN" sz="2800" dirty="0" smtClean="0"/>
              <a:t>[3] Chemical </a:t>
            </a:r>
            <a:r>
              <a:rPr lang="en-US" altLang="zh-CN" sz="2800" dirty="0"/>
              <a:t>Sciences: A Manual for CSIR-UGC National Eligibility Test for Lectureship and JRF/Atomic spectral </a:t>
            </a:r>
            <a:r>
              <a:rPr lang="en-US" altLang="zh-CN" sz="2800" dirty="0" smtClean="0"/>
              <a:t>line. En.Wikibook.org.</a:t>
            </a:r>
            <a:r>
              <a:rPr lang="en-US" altLang="zh-CN" sz="2800" dirty="0"/>
              <a:t> </a:t>
            </a:r>
            <a:endParaRPr lang="en-US" altLang="zh-CN" sz="2800" dirty="0" smtClean="0"/>
          </a:p>
          <a:p>
            <a:r>
              <a:rPr lang="en-US" altLang="zh-CN" sz="2800" dirty="0" smtClean="0"/>
              <a:t>[4] Van </a:t>
            </a:r>
            <a:r>
              <a:rPr lang="en-US" altLang="zh-CN" sz="2800" dirty="0" err="1"/>
              <a:t>Stryland</a:t>
            </a:r>
            <a:r>
              <a:rPr lang="en-US" altLang="zh-CN" sz="2800" dirty="0"/>
              <a:t>, E., D. Williams, and W. Wolfe. </a:t>
            </a:r>
            <a:r>
              <a:rPr lang="en-US" altLang="zh-CN" sz="2800" i="1" dirty="0"/>
              <a:t>Handbook of optics</a:t>
            </a:r>
            <a:r>
              <a:rPr lang="en-US" altLang="zh-CN" sz="2800" dirty="0"/>
              <a:t>. Ed. Michael Bass. McGraw-Hill, 1996</a:t>
            </a:r>
            <a:r>
              <a:rPr lang="en-US" altLang="zh-CN" sz="2800" dirty="0" smtClean="0"/>
              <a:t>.</a:t>
            </a:r>
          </a:p>
          <a:p>
            <a:endParaRPr lang="en-US" altLang="zh-CN" sz="2800" dirty="0" smtClean="0"/>
          </a:p>
          <a:p>
            <a:endParaRPr lang="en-US" altLang="zh-CN" sz="4800" b="1" dirty="0" smtClean="0">
              <a:latin typeface="Helvetica" panose="020B0604020202020204" pitchFamily="34" charset="0"/>
            </a:endParaRPr>
          </a:p>
          <a:p>
            <a:r>
              <a:rPr lang="en-US" altLang="zh-CN" sz="4800" b="1" dirty="0" smtClean="0">
                <a:latin typeface="Helvetica" panose="020B0604020202020204" pitchFamily="34" charset="0"/>
              </a:rPr>
              <a:t>Acknowledgements</a:t>
            </a:r>
            <a:endParaRPr lang="en-US" altLang="zh-CN" sz="4800" b="1" dirty="0" smtClean="0">
              <a:latin typeface="Helvetica" panose="020B0604020202020204" pitchFamily="34" charset="0"/>
            </a:endParaRPr>
          </a:p>
          <a:p>
            <a:r>
              <a:rPr lang="en-US" altLang="zh-CN" sz="2800" dirty="0" smtClean="0">
                <a:latin typeface="+mn-lt"/>
              </a:rPr>
              <a:t>The author would like to thank her Principal Investigator, Prof. Eli </a:t>
            </a:r>
            <a:r>
              <a:rPr lang="en-US" altLang="zh-CN" sz="2800" dirty="0" err="1" smtClean="0">
                <a:latin typeface="+mn-lt"/>
              </a:rPr>
              <a:t>Yablonovitch</a:t>
            </a:r>
            <a:r>
              <a:rPr lang="en-US" altLang="zh-CN" sz="2800" dirty="0" smtClean="0">
                <a:latin typeface="+mn-lt"/>
              </a:rPr>
              <a:t> for guidance, mentor Kevin Messer for technical help and Andy Michaels for help with simulations. The author would also like to thank Ms. Lea </a:t>
            </a:r>
            <a:r>
              <a:rPr lang="en-US" altLang="zh-CN" sz="2800" dirty="0" err="1" smtClean="0">
                <a:latin typeface="+mn-lt"/>
              </a:rPr>
              <a:t>Marlor</a:t>
            </a:r>
            <a:r>
              <a:rPr lang="en-US" altLang="zh-CN" sz="2800" dirty="0" smtClean="0">
                <a:latin typeface="+mn-lt"/>
              </a:rPr>
              <a:t>, James and Fanny for making this program </a:t>
            </a:r>
            <a:r>
              <a:rPr lang="en-US" altLang="zh-CN" sz="2800" dirty="0" smtClean="0">
                <a:latin typeface="+mn-lt"/>
              </a:rPr>
              <a:t>and the summer enjoyable</a:t>
            </a:r>
            <a:r>
              <a:rPr lang="en-US" altLang="zh-CN" sz="2800" dirty="0" smtClean="0">
                <a:latin typeface="+mn-lt"/>
              </a:rPr>
              <a:t>.</a:t>
            </a:r>
            <a:endParaRPr lang="en-US" altLang="zh-CN" sz="2800" dirty="0">
              <a:latin typeface="+mn-lt"/>
            </a:endParaRPr>
          </a:p>
        </p:txBody>
      </p:sp>
      <p:sp>
        <p:nvSpPr>
          <p:cNvPr id="13323" name="Rectangle 7"/>
          <p:cNvSpPr>
            <a:spLocks noChangeArrowheads="1"/>
          </p:cNvSpPr>
          <p:nvPr/>
        </p:nvSpPr>
        <p:spPr bwMode="auto">
          <a:xfrm>
            <a:off x="509362" y="9134475"/>
            <a:ext cx="13830834" cy="1348562"/>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smtClean="0">
                <a:latin typeface="Helvetica" panose="020B0604020202020204" pitchFamily="34" charset="0"/>
              </a:rPr>
              <a:t>Introduction</a:t>
            </a:r>
            <a:endParaRPr lang="en-US" altLang="zh-CN" sz="4800" b="1" dirty="0">
              <a:latin typeface="Helvetica" panose="020B0604020202020204" pitchFamily="34" charset="0"/>
            </a:endParaRPr>
          </a:p>
        </p:txBody>
      </p:sp>
      <p:sp>
        <p:nvSpPr>
          <p:cNvPr id="13324" name="Rectangle 8"/>
          <p:cNvSpPr>
            <a:spLocks noChangeArrowheads="1"/>
          </p:cNvSpPr>
          <p:nvPr/>
        </p:nvSpPr>
        <p:spPr bwMode="auto">
          <a:xfrm>
            <a:off x="509362" y="10456293"/>
            <a:ext cx="13830833" cy="6850349"/>
          </a:xfrm>
          <a:prstGeom prst="rect">
            <a:avLst/>
          </a:prstGeom>
          <a:solidFill>
            <a:schemeClr val="bg1"/>
          </a:solidFill>
          <a:ln w="12700">
            <a:solidFill>
              <a:schemeClr val="tx1"/>
            </a:solidFill>
            <a:miter lim="800000"/>
            <a:headEnd/>
            <a:tailEnd/>
          </a:ln>
        </p:spPr>
        <p:txBody>
          <a:bodyPr wrap="none" lIns="182880" tIns="91440" rIns="182880" bIns="91440" anchor="t"/>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dirty="0" smtClean="0"/>
              <a:t>Optical antennas are the nanometer scale analog of radio-wave antennas. Their functionalities </a:t>
            </a:r>
          </a:p>
          <a:p>
            <a:r>
              <a:rPr lang="en-US" altLang="zh-CN" dirty="0"/>
              <a:t>a</a:t>
            </a:r>
            <a:r>
              <a:rPr lang="en-US" altLang="zh-CN" dirty="0" smtClean="0"/>
              <a:t>re the same: to convert free space electromagnetic energy into localized energy</a:t>
            </a:r>
            <a:r>
              <a:rPr lang="en-US" altLang="zh-CN" dirty="0" smtClean="0"/>
              <a:t>. [2]</a:t>
            </a:r>
          </a:p>
          <a:p>
            <a:r>
              <a:rPr lang="en-US" altLang="zh-CN" dirty="0" smtClean="0"/>
              <a:t>Optical antennas can potentially make LEDs’ spontaneous emission faster.</a:t>
            </a:r>
            <a:endParaRPr lang="en-US" altLang="zh-CN" dirty="0" smtClean="0"/>
          </a:p>
          <a:p>
            <a:r>
              <a:rPr lang="en-US" altLang="zh-CN" dirty="0" smtClean="0"/>
              <a:t>Using</a:t>
            </a:r>
            <a:r>
              <a:rPr lang="en-US" altLang="zh-CN" dirty="0"/>
              <a:t> LEDs for optical interconnects could lead to large energy savings in </a:t>
            </a:r>
            <a:r>
              <a:rPr lang="en-US" altLang="zh-CN" dirty="0" smtClean="0"/>
              <a:t>computing.</a:t>
            </a:r>
            <a:endParaRPr lang="en-US" altLang="zh-CN" dirty="0" smtClean="0"/>
          </a:p>
          <a:p>
            <a:endParaRPr lang="en-US" altLang="zh-CN" sz="2800" dirty="0" smtClean="0"/>
          </a:p>
        </p:txBody>
      </p:sp>
      <p:sp>
        <p:nvSpPr>
          <p:cNvPr id="13326" name="Text Box 42"/>
          <p:cNvSpPr txBox="1">
            <a:spLocks noChangeArrowheads="1"/>
          </p:cNvSpPr>
          <p:nvPr/>
        </p:nvSpPr>
        <p:spPr bwMode="auto">
          <a:xfrm>
            <a:off x="22210713" y="34483675"/>
            <a:ext cx="403542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2800" b="1" dirty="0">
                <a:latin typeface="Helvetica" panose="020B0604020202020204" pitchFamily="34" charset="0"/>
              </a:rPr>
              <a:t>Support Information </a:t>
            </a:r>
          </a:p>
          <a:p>
            <a:r>
              <a:rPr lang="en-US" altLang="zh-CN" dirty="0">
                <a:latin typeface="Helvetica" panose="020B0604020202020204" pitchFamily="34" charset="0"/>
              </a:rPr>
              <a:t>This work was funded by National Science Foundation Award ECCS-0939514.</a:t>
            </a:r>
            <a:endParaRPr lang="en-US" altLang="zh-CN" dirty="0"/>
          </a:p>
        </p:txBody>
      </p:sp>
      <p:pic>
        <p:nvPicPr>
          <p:cNvPr id="13327" name="Picture 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0025" y="6337300"/>
            <a:ext cx="26988"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Text Box 59"/>
          <p:cNvSpPr txBox="1">
            <a:spLocks noChangeArrowheads="1"/>
          </p:cNvSpPr>
          <p:nvPr/>
        </p:nvSpPr>
        <p:spPr bwMode="auto">
          <a:xfrm>
            <a:off x="542925" y="7048139"/>
            <a:ext cx="3693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80" tIns="91440" rIns="182880" bIns="91440">
            <a:spAutoFit/>
          </a:bodyP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US" altLang="zh-CN" sz="4800" b="1" dirty="0">
              <a:latin typeface="Helvetica" panose="020B0604020202020204" pitchFamily="34" charset="0"/>
            </a:endParaRPr>
          </a:p>
        </p:txBody>
      </p:sp>
      <p:pic>
        <p:nvPicPr>
          <p:cNvPr id="13329"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63" y="910680"/>
            <a:ext cx="5991549" cy="394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0" name="TextBox 15"/>
          <p:cNvSpPr txBox="1">
            <a:spLocks noChangeArrowheads="1"/>
          </p:cNvSpPr>
          <p:nvPr/>
        </p:nvSpPr>
        <p:spPr bwMode="auto">
          <a:xfrm>
            <a:off x="5054600" y="228223"/>
            <a:ext cx="191738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r>
              <a:rPr lang="en-US" altLang="zh-CN" sz="6000" b="1" dirty="0">
                <a:solidFill>
                  <a:srgbClr val="007C85"/>
                </a:solidFill>
                <a:latin typeface="Palatino Linotype" panose="02040502050505030304" pitchFamily="18" charset="0"/>
                <a:cs typeface="Arial" panose="020B0604020202020204" pitchFamily="34" charset="0"/>
              </a:rPr>
              <a:t>Center for Energy Efficient Electronics Science</a:t>
            </a:r>
            <a:br>
              <a:rPr lang="en-US" altLang="zh-CN" sz="6000" b="1" dirty="0">
                <a:solidFill>
                  <a:srgbClr val="007C85"/>
                </a:solidFill>
                <a:latin typeface="Palatino Linotype" panose="02040502050505030304" pitchFamily="18" charset="0"/>
                <a:cs typeface="Arial" panose="020B0604020202020204" pitchFamily="34" charset="0"/>
              </a:rPr>
            </a:br>
            <a:r>
              <a:rPr lang="en-US" altLang="zh-CN" sz="4000" b="1" i="1" dirty="0">
                <a:solidFill>
                  <a:srgbClr val="007C85"/>
                </a:solidFill>
                <a:latin typeface="Palatino Linotype" panose="02040502050505030304" pitchFamily="18" charset="0"/>
                <a:cs typeface="Arial" panose="020B0604020202020204" pitchFamily="34" charset="0"/>
              </a:rPr>
              <a:t>A National Science Foundation Science &amp; Technology Center</a:t>
            </a:r>
            <a:r>
              <a:rPr lang="en-US" altLang="zh-CN" sz="4000" b="1" dirty="0">
                <a:solidFill>
                  <a:srgbClr val="007C85"/>
                </a:solidFill>
                <a:latin typeface="Palatino Linotype" panose="02040502050505030304" pitchFamily="18" charset="0"/>
                <a:cs typeface="Arial" panose="020B0604020202020204" pitchFamily="34" charset="0"/>
              </a:rPr>
              <a:t> </a:t>
            </a:r>
          </a:p>
        </p:txBody>
      </p:sp>
      <p:cxnSp>
        <p:nvCxnSpPr>
          <p:cNvPr id="13331" name="Straight Connector 326"/>
          <p:cNvCxnSpPr>
            <a:cxnSpLocks noChangeShapeType="1"/>
          </p:cNvCxnSpPr>
          <p:nvPr/>
        </p:nvCxnSpPr>
        <p:spPr bwMode="auto">
          <a:xfrm flipH="1">
            <a:off x="398266" y="5206425"/>
            <a:ext cx="28400375" cy="0"/>
          </a:xfrm>
          <a:prstGeom prst="line">
            <a:avLst/>
          </a:prstGeom>
          <a:noFill/>
          <a:ln w="76200">
            <a:solidFill>
              <a:srgbClr val="007C85"/>
            </a:solidFill>
            <a:round/>
            <a:headEnd/>
            <a:tailEnd/>
          </a:ln>
          <a:extLst>
            <a:ext uri="{909E8E84-426E-40DD-AFC4-6F175D3DCCD1}">
              <a14:hiddenFill xmlns:a14="http://schemas.microsoft.com/office/drawing/2010/main">
                <a:noFill/>
              </a14:hiddenFill>
            </a:ext>
          </a:extLst>
        </p:spPr>
      </p:cxnSp>
      <p:sp>
        <p:nvSpPr>
          <p:cNvPr id="13332" name="Text Box 45"/>
          <p:cNvSpPr txBox="1">
            <a:spLocks noChangeArrowheads="1"/>
          </p:cNvSpPr>
          <p:nvPr/>
        </p:nvSpPr>
        <p:spPr bwMode="auto">
          <a:xfrm>
            <a:off x="18733769" y="2012573"/>
            <a:ext cx="4719638"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lstStyle>
            <a:lvl1pPr marL="3175" indent="-3175"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endParaRPr lang="en-US" altLang="zh-CN" sz="4400" dirty="0">
              <a:latin typeface="Helvetica" panose="020B0604020202020204" pitchFamily="34" charset="0"/>
            </a:endParaRPr>
          </a:p>
          <a:p>
            <a:endParaRPr lang="en-US" altLang="zh-CN" sz="4400" b="1" dirty="0">
              <a:solidFill>
                <a:srgbClr val="000066"/>
              </a:solidFill>
              <a:latin typeface="Helvetica" panose="020B0604020202020204" pitchFamily="34" charset="0"/>
            </a:endParaRPr>
          </a:p>
        </p:txBody>
      </p:sp>
      <p:sp>
        <p:nvSpPr>
          <p:cNvPr id="13333" name="Text Box 34"/>
          <p:cNvSpPr txBox="1">
            <a:spLocks noChangeArrowheads="1"/>
          </p:cNvSpPr>
          <p:nvPr/>
        </p:nvSpPr>
        <p:spPr bwMode="auto">
          <a:xfrm>
            <a:off x="551079" y="5348904"/>
            <a:ext cx="28193999"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80" tIns="91440" rIns="182880" bIns="91440">
            <a:spAutoFit/>
          </a:bodyPr>
          <a:lstStyle>
            <a:lvl1pPr marL="3175" indent="-3175"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spcBef>
                <a:spcPct val="25000"/>
              </a:spcBef>
              <a:spcAft>
                <a:spcPct val="25000"/>
              </a:spcAft>
            </a:pPr>
            <a:r>
              <a:rPr lang="en-US" altLang="zh-CN" sz="3600" b="1" dirty="0" smtClean="0"/>
              <a:t>Abstract</a:t>
            </a:r>
            <a:r>
              <a:rPr lang="en-US" altLang="zh-CN" sz="3600" dirty="0" smtClean="0"/>
              <a:t>: When </a:t>
            </a:r>
            <a:r>
              <a:rPr lang="en-US" altLang="zh-CN" sz="3600" dirty="0"/>
              <a:t>light emitting devices (e.g. LEDs) are coupled </a:t>
            </a:r>
            <a:r>
              <a:rPr lang="en-US" altLang="zh-CN" sz="3600" dirty="0" smtClean="0"/>
              <a:t>to </a:t>
            </a:r>
            <a:r>
              <a:rPr lang="en-US" altLang="zh-CN" sz="3600" dirty="0"/>
              <a:t>optical antennas of the same resonance frequency, their spontaneous emission rate can be enhanced drastically. The ultimate goal is to have the rate of spontaneous emission faster than the stimulated emission so that the LEDs would be as fast as lasers and enable us to achieve energy efficient interconnects for on-chip communication. </a:t>
            </a:r>
            <a:r>
              <a:rPr lang="en-US" altLang="zh-CN" sz="3600" dirty="0" smtClean="0"/>
              <a:t>[1] In </a:t>
            </a:r>
            <a:r>
              <a:rPr lang="en-US" altLang="zh-CN" sz="3600" dirty="0"/>
              <a:t>this project, we theoretically and experimentally measured the far field radiation </a:t>
            </a:r>
            <a:r>
              <a:rPr lang="en-US" altLang="zh-CN" sz="3600" dirty="0" smtClean="0"/>
              <a:t>pattern and the </a:t>
            </a:r>
            <a:r>
              <a:rPr lang="en-US" altLang="zh-CN" sz="3600" dirty="0"/>
              <a:t>light scattering </a:t>
            </a:r>
            <a:r>
              <a:rPr lang="en-US" altLang="zh-CN" sz="3600" dirty="0" smtClean="0"/>
              <a:t>spectrum</a:t>
            </a:r>
            <a:r>
              <a:rPr lang="en-US" altLang="zh-CN" sz="3600" dirty="0"/>
              <a:t> </a:t>
            </a:r>
            <a:r>
              <a:rPr lang="en-US" altLang="zh-CN" sz="3600" dirty="0" smtClean="0"/>
              <a:t>of </a:t>
            </a:r>
            <a:r>
              <a:rPr lang="en-US" altLang="zh-CN" sz="3600" dirty="0"/>
              <a:t>a series of as-fabricated optical antennas. These measurements enabled us to characterize and better understand </a:t>
            </a:r>
            <a:r>
              <a:rPr lang="en-US" altLang="zh-CN" sz="3600" dirty="0" smtClean="0"/>
              <a:t>fundamental behaviors of optical </a:t>
            </a:r>
            <a:r>
              <a:rPr lang="en-US" altLang="zh-CN" sz="3600" dirty="0"/>
              <a:t>antennas.</a:t>
            </a:r>
            <a:endParaRPr lang="en-US" altLang="zh-CN" sz="8800" b="1" dirty="0">
              <a:solidFill>
                <a:srgbClr val="FF0000"/>
              </a:solidFill>
              <a:latin typeface="Helvetica" panose="020B0604020202020204" pitchFamily="34" charset="0"/>
            </a:endParaRPr>
          </a:p>
        </p:txBody>
      </p:sp>
      <p:sp>
        <p:nvSpPr>
          <p:cNvPr id="13334" name="Rectangle 7"/>
          <p:cNvSpPr>
            <a:spLocks noChangeArrowheads="1"/>
          </p:cNvSpPr>
          <p:nvPr/>
        </p:nvSpPr>
        <p:spPr bwMode="auto">
          <a:xfrm>
            <a:off x="14963711" y="9134475"/>
            <a:ext cx="13773213" cy="1409591"/>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smtClean="0">
                <a:latin typeface="Helvetica" panose="020B0604020202020204" pitchFamily="34" charset="0"/>
              </a:rPr>
              <a:t>Far Field Radiation Pattern</a:t>
            </a:r>
            <a:endParaRPr lang="en-US" altLang="zh-CN" sz="4800" b="1" dirty="0">
              <a:latin typeface="Helvetica" panose="020B0604020202020204" pitchFamily="34" charset="0"/>
            </a:endParaRPr>
          </a:p>
        </p:txBody>
      </p:sp>
      <p:sp>
        <p:nvSpPr>
          <p:cNvPr id="13335" name="Rectangle 8"/>
          <p:cNvSpPr>
            <a:spLocks noChangeArrowheads="1"/>
          </p:cNvSpPr>
          <p:nvPr/>
        </p:nvSpPr>
        <p:spPr bwMode="auto">
          <a:xfrm>
            <a:off x="14969397" y="10539892"/>
            <a:ext cx="13773211" cy="15066447"/>
          </a:xfrm>
          <a:prstGeom prst="rect">
            <a:avLst/>
          </a:prstGeom>
          <a:solidFill>
            <a:schemeClr val="bg1"/>
          </a:solidFill>
          <a:ln w="12700">
            <a:solidFill>
              <a:schemeClr val="tx1"/>
            </a:solidFill>
            <a:miter lim="800000"/>
            <a:headEnd/>
            <a:tailEnd/>
          </a:ln>
        </p:spPr>
        <p:txBody>
          <a:bodyPr wrap="none" lIns="182880" tIns="91440" rIns="182880" bIns="91440" anchor="t"/>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zh-CN" sz="3600" dirty="0" smtClean="0"/>
              <a:t>Experiments:</a:t>
            </a:r>
          </a:p>
          <a:p>
            <a:r>
              <a:rPr lang="en-US" altLang="zh-CN" sz="4800" dirty="0" smtClean="0"/>
              <a:t>	</a:t>
            </a:r>
          </a:p>
          <a:p>
            <a:endParaRPr lang="en-US" altLang="zh-CN" sz="4800" dirty="0" smtClean="0"/>
          </a:p>
          <a:p>
            <a:endParaRPr lang="en-US" altLang="zh-CN" sz="4800" dirty="0"/>
          </a:p>
          <a:p>
            <a:pPr>
              <a:lnSpc>
                <a:spcPct val="200000"/>
              </a:lnSpc>
            </a:pPr>
            <a:r>
              <a:rPr lang="en-US" altLang="zh-CN" sz="3600" dirty="0" smtClean="0"/>
              <a:t>Simulations:									</a:t>
            </a:r>
            <a:endParaRPr lang="zh-CN" altLang="zh-CN" sz="3600" dirty="0"/>
          </a:p>
        </p:txBody>
      </p:sp>
      <p:pic>
        <p:nvPicPr>
          <p:cNvPr id="1333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436638" y="34064575"/>
            <a:ext cx="230505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rotWithShape="1">
          <a:blip r:embed="rId6"/>
          <a:srcRect l="-64" r="1" b="22867"/>
          <a:stretch/>
        </p:blipFill>
        <p:spPr>
          <a:xfrm>
            <a:off x="22852773" y="-43853"/>
            <a:ext cx="5784509" cy="4458927"/>
          </a:xfrm>
          <a:prstGeom prst="rect">
            <a:avLst/>
          </a:prstGeom>
        </p:spPr>
      </p:pic>
      <p:sp>
        <p:nvSpPr>
          <p:cNvPr id="27" name="Rectangle 7"/>
          <p:cNvSpPr>
            <a:spLocks noChangeArrowheads="1"/>
          </p:cNvSpPr>
          <p:nvPr/>
        </p:nvSpPr>
        <p:spPr bwMode="auto">
          <a:xfrm>
            <a:off x="14963712" y="17322817"/>
            <a:ext cx="13773211" cy="1422400"/>
          </a:xfrm>
          <a:prstGeom prst="rect">
            <a:avLst/>
          </a:prstGeom>
          <a:solidFill>
            <a:srgbClr val="CDFF7F"/>
          </a:solidFill>
          <a:ln w="12700">
            <a:solidFill>
              <a:schemeClr val="tx1"/>
            </a:solidFill>
            <a:miter lim="800000"/>
            <a:headEnd/>
            <a:tailEnd/>
          </a:ln>
        </p:spPr>
        <p:txBody>
          <a:bodyPr wrap="none" lIns="182880" tIns="91440" rIns="182880" bIns="91440" anchor="ctr"/>
          <a:lstStyle>
            <a:lvl1pPr defTabSz="1828800">
              <a:defRPr sz="2400">
                <a:solidFill>
                  <a:schemeClr val="tx1"/>
                </a:solidFill>
                <a:latin typeface="Times" panose="02020603050405020304" pitchFamily="18" charset="0"/>
                <a:ea typeface="MS PGothic" panose="020B0600070205080204" pitchFamily="34" charset="-128"/>
              </a:defRPr>
            </a:lvl1pPr>
            <a:lvl2pPr marL="742950" indent="-285750" defTabSz="1828800">
              <a:defRPr sz="2400">
                <a:solidFill>
                  <a:schemeClr val="tx1"/>
                </a:solidFill>
                <a:latin typeface="Times" panose="02020603050405020304" pitchFamily="18" charset="0"/>
                <a:ea typeface="MS PGothic" panose="020B0600070205080204" pitchFamily="34" charset="-128"/>
              </a:defRPr>
            </a:lvl2pPr>
            <a:lvl3pPr marL="1143000" indent="-228600" defTabSz="1828800">
              <a:defRPr sz="2400">
                <a:solidFill>
                  <a:schemeClr val="tx1"/>
                </a:solidFill>
                <a:latin typeface="Times" panose="02020603050405020304" pitchFamily="18" charset="0"/>
                <a:ea typeface="MS PGothic" panose="020B0600070205080204" pitchFamily="34" charset="-128"/>
              </a:defRPr>
            </a:lvl3pPr>
            <a:lvl4pPr marL="1600200" indent="-228600" defTabSz="1828800">
              <a:defRPr sz="2400">
                <a:solidFill>
                  <a:schemeClr val="tx1"/>
                </a:solidFill>
                <a:latin typeface="Times" panose="02020603050405020304" pitchFamily="18" charset="0"/>
                <a:ea typeface="MS PGothic" panose="020B0600070205080204" pitchFamily="34" charset="-128"/>
              </a:defRPr>
            </a:lvl4pPr>
            <a:lvl5pPr marL="2057400" indent="-228600" defTabSz="1828800">
              <a:defRPr sz="2400">
                <a:solidFill>
                  <a:schemeClr val="tx1"/>
                </a:solidFill>
                <a:latin typeface="Times" panose="02020603050405020304" pitchFamily="18" charset="0"/>
                <a:ea typeface="MS PGothic" panose="020B0600070205080204" pitchFamily="34" charset="-128"/>
              </a:defRPr>
            </a:lvl5pPr>
            <a:lvl6pPr marL="25146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828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r>
              <a:rPr lang="en-US" altLang="zh-CN" sz="4800" b="1" dirty="0" smtClean="0">
                <a:latin typeface="Helvetica" panose="020B0604020202020204" pitchFamily="34" charset="0"/>
              </a:rPr>
              <a:t>Conclusion/Future Work</a:t>
            </a:r>
            <a:endParaRPr lang="en-US" altLang="zh-CN" sz="4800" b="1" dirty="0">
              <a:latin typeface="Helvetica" panose="020B0604020202020204" pitchFamily="34" charset="0"/>
            </a:endParaRPr>
          </a:p>
        </p:txBody>
      </p:sp>
      <p:pic>
        <p:nvPicPr>
          <p:cNvPr id="28" name="图片 27"/>
          <p:cNvPicPr>
            <a:picLocks noChangeAspect="1"/>
          </p:cNvPicPr>
          <p:nvPr/>
        </p:nvPicPr>
        <p:blipFill rotWithShape="1">
          <a:blip r:embed="rId7"/>
          <a:srcRect l="24824" t="20181" r="27952" b="15889"/>
          <a:stretch/>
        </p:blipFill>
        <p:spPr>
          <a:xfrm>
            <a:off x="612013" y="28667241"/>
            <a:ext cx="3762470" cy="2863651"/>
          </a:xfrm>
          <a:prstGeom prst="rect">
            <a:avLst/>
          </a:prstGeom>
        </p:spPr>
      </p:pic>
      <p:pic>
        <p:nvPicPr>
          <p:cNvPr id="29" name="图片 28"/>
          <p:cNvPicPr>
            <a:picLocks noChangeAspect="1"/>
          </p:cNvPicPr>
          <p:nvPr/>
        </p:nvPicPr>
        <p:blipFill rotWithShape="1">
          <a:blip r:embed="rId8"/>
          <a:srcRect l="23142" t="58583" r="68939" b="11488"/>
          <a:stretch/>
        </p:blipFill>
        <p:spPr>
          <a:xfrm>
            <a:off x="4306621" y="28736230"/>
            <a:ext cx="876916" cy="1863446"/>
          </a:xfrm>
          <a:prstGeom prst="rect">
            <a:avLst/>
          </a:prstGeom>
        </p:spPr>
      </p:pic>
      <p:pic>
        <p:nvPicPr>
          <p:cNvPr id="30" name="图片 29"/>
          <p:cNvPicPr>
            <a:picLocks noChangeAspect="1"/>
          </p:cNvPicPr>
          <p:nvPr/>
        </p:nvPicPr>
        <p:blipFill rotWithShape="1">
          <a:blip r:embed="rId9"/>
          <a:srcRect l="25023" t="16330" r="27960" b="15008"/>
          <a:stretch/>
        </p:blipFill>
        <p:spPr>
          <a:xfrm>
            <a:off x="5267868" y="28496178"/>
            <a:ext cx="3696125" cy="3034714"/>
          </a:xfrm>
          <a:prstGeom prst="rect">
            <a:avLst/>
          </a:prstGeom>
        </p:spPr>
      </p:pic>
      <p:pic>
        <p:nvPicPr>
          <p:cNvPr id="32" name="图片 31"/>
          <p:cNvPicPr>
            <a:picLocks noChangeAspect="1"/>
          </p:cNvPicPr>
          <p:nvPr/>
        </p:nvPicPr>
        <p:blipFill rotWithShape="1">
          <a:blip r:embed="rId10"/>
          <a:srcRect l="23538" t="57878" r="68939" b="11488"/>
          <a:stretch/>
        </p:blipFill>
        <p:spPr>
          <a:xfrm>
            <a:off x="8884715" y="28659495"/>
            <a:ext cx="852761" cy="1952375"/>
          </a:xfrm>
          <a:prstGeom prst="rect">
            <a:avLst/>
          </a:prstGeom>
        </p:spPr>
      </p:pic>
      <p:pic>
        <p:nvPicPr>
          <p:cNvPr id="33" name="图片 32"/>
          <p:cNvPicPr>
            <a:picLocks noChangeAspect="1"/>
          </p:cNvPicPr>
          <p:nvPr/>
        </p:nvPicPr>
        <p:blipFill rotWithShape="1">
          <a:blip r:embed="rId11"/>
          <a:srcRect l="24574" t="19502" r="24792" b="14305"/>
          <a:stretch/>
        </p:blipFill>
        <p:spPr>
          <a:xfrm>
            <a:off x="9849852" y="28619116"/>
            <a:ext cx="3961707" cy="2911776"/>
          </a:xfrm>
          <a:prstGeom prst="rect">
            <a:avLst/>
          </a:prstGeom>
        </p:spPr>
      </p:pic>
      <p:pic>
        <p:nvPicPr>
          <p:cNvPr id="34" name="图片 33"/>
          <p:cNvPicPr>
            <a:picLocks noChangeAspect="1"/>
          </p:cNvPicPr>
          <p:nvPr/>
        </p:nvPicPr>
        <p:blipFill rotWithShape="1">
          <a:blip r:embed="rId12"/>
          <a:srcRect l="23241" t="57878" r="69137" b="11664"/>
          <a:stretch/>
        </p:blipFill>
        <p:spPr>
          <a:xfrm>
            <a:off x="13488242" y="28643542"/>
            <a:ext cx="851953" cy="1914127"/>
          </a:xfrm>
          <a:prstGeom prst="rect">
            <a:avLst/>
          </a:prstGeom>
        </p:spPr>
      </p:pic>
      <p:pic>
        <p:nvPicPr>
          <p:cNvPr id="36" name="内容占位符 5"/>
          <p:cNvPicPr>
            <a:picLocks noChangeAspect="1"/>
          </p:cNvPicPr>
          <p:nvPr/>
        </p:nvPicPr>
        <p:blipFill rotWithShape="1">
          <a:blip r:embed="rId13"/>
          <a:srcRect l="5780" t="14575" r="53383" b="49315"/>
          <a:stretch/>
        </p:blipFill>
        <p:spPr>
          <a:xfrm>
            <a:off x="23009296" y="14365144"/>
            <a:ext cx="5727627" cy="2847423"/>
          </a:xfrm>
          <a:prstGeom prst="rect">
            <a:avLst/>
          </a:prstGeom>
        </p:spPr>
      </p:pic>
      <p:pic>
        <p:nvPicPr>
          <p:cNvPr id="37" name="内容占位符 6"/>
          <p:cNvPicPr>
            <a:picLocks noChangeAspect="1"/>
          </p:cNvPicPr>
          <p:nvPr/>
        </p:nvPicPr>
        <p:blipFill rotWithShape="1">
          <a:blip r:embed="rId14"/>
          <a:srcRect l="5651" t="14851" r="53717" b="49019"/>
          <a:stretch/>
        </p:blipFill>
        <p:spPr>
          <a:xfrm>
            <a:off x="17525340" y="14490596"/>
            <a:ext cx="5602463" cy="2800868"/>
          </a:xfrm>
          <a:prstGeom prst="rect">
            <a:avLst/>
          </a:prstGeom>
        </p:spPr>
      </p:pic>
      <p:pic>
        <p:nvPicPr>
          <p:cNvPr id="40" name="图片 39"/>
          <p:cNvPicPr>
            <a:picLocks noChangeAspect="1"/>
          </p:cNvPicPr>
          <p:nvPr/>
        </p:nvPicPr>
        <p:blipFill rotWithShape="1">
          <a:blip r:embed="rId15"/>
          <a:srcRect l="4930" t="14041" r="53603" b="52458"/>
          <a:stretch/>
        </p:blipFill>
        <p:spPr>
          <a:xfrm>
            <a:off x="1288606" y="32390584"/>
            <a:ext cx="3724265" cy="2781160"/>
          </a:xfrm>
          <a:prstGeom prst="rect">
            <a:avLst/>
          </a:prstGeom>
        </p:spPr>
      </p:pic>
      <p:pic>
        <p:nvPicPr>
          <p:cNvPr id="2" name="图片 1"/>
          <p:cNvPicPr>
            <a:picLocks noChangeAspect="1"/>
          </p:cNvPicPr>
          <p:nvPr/>
        </p:nvPicPr>
        <p:blipFill rotWithShape="1">
          <a:blip r:embed="rId16">
            <a:extLst>
              <a:ext uri="{28A0092B-C50C-407E-A947-70E740481C1C}">
                <a14:useLocalDpi xmlns:a14="http://schemas.microsoft.com/office/drawing/2010/main" val="0"/>
              </a:ext>
            </a:extLst>
          </a:blip>
          <a:srcRect l="8911" t="9757" r="15530" b="7749"/>
          <a:stretch/>
        </p:blipFill>
        <p:spPr>
          <a:xfrm>
            <a:off x="9823744" y="12057183"/>
            <a:ext cx="3738156" cy="3061004"/>
          </a:xfrm>
          <a:prstGeom prst="rect">
            <a:avLst/>
          </a:prstGeom>
        </p:spPr>
      </p:pic>
      <p:sp>
        <p:nvSpPr>
          <p:cNvPr id="4" name="文本框 3"/>
          <p:cNvSpPr txBox="1"/>
          <p:nvPr/>
        </p:nvSpPr>
        <p:spPr>
          <a:xfrm>
            <a:off x="1772598" y="32657116"/>
            <a:ext cx="883575" cy="369332"/>
          </a:xfrm>
          <a:prstGeom prst="rect">
            <a:avLst/>
          </a:prstGeom>
          <a:noFill/>
        </p:spPr>
        <p:txBody>
          <a:bodyPr wrap="none" rtlCol="0">
            <a:spAutoFit/>
          </a:bodyPr>
          <a:lstStyle/>
          <a:p>
            <a:r>
              <a:rPr lang="en-US" altLang="zh-CN" sz="1800" dirty="0" smtClean="0"/>
              <a:t>630 nm</a:t>
            </a:r>
            <a:endParaRPr lang="zh-CN" altLang="en-US" sz="1800" dirty="0"/>
          </a:p>
        </p:txBody>
      </p:sp>
      <p:pic>
        <p:nvPicPr>
          <p:cNvPr id="42" name="图片 41"/>
          <p:cNvPicPr>
            <a:picLocks noChangeAspect="1"/>
          </p:cNvPicPr>
          <p:nvPr/>
        </p:nvPicPr>
        <p:blipFill rotWithShape="1">
          <a:blip r:embed="rId17"/>
          <a:srcRect l="5105" t="13802" r="53312" b="52547"/>
          <a:stretch/>
        </p:blipFill>
        <p:spPr>
          <a:xfrm>
            <a:off x="5563733" y="32396932"/>
            <a:ext cx="3893101" cy="2793760"/>
          </a:xfrm>
          <a:prstGeom prst="rect">
            <a:avLst/>
          </a:prstGeom>
        </p:spPr>
      </p:pic>
      <p:sp>
        <p:nvSpPr>
          <p:cNvPr id="5" name="文本框 4"/>
          <p:cNvSpPr txBox="1"/>
          <p:nvPr/>
        </p:nvSpPr>
        <p:spPr>
          <a:xfrm>
            <a:off x="6769679" y="32472450"/>
            <a:ext cx="883575" cy="369332"/>
          </a:xfrm>
          <a:prstGeom prst="rect">
            <a:avLst/>
          </a:prstGeom>
          <a:noFill/>
        </p:spPr>
        <p:txBody>
          <a:bodyPr wrap="none" rtlCol="0">
            <a:spAutoFit/>
          </a:bodyPr>
          <a:lstStyle/>
          <a:p>
            <a:r>
              <a:rPr lang="en-US" altLang="zh-CN" sz="1800" dirty="0" smtClean="0"/>
              <a:t>736 nm</a:t>
            </a:r>
            <a:endParaRPr lang="zh-CN" altLang="en-US" sz="1800" dirty="0"/>
          </a:p>
        </p:txBody>
      </p:sp>
      <p:pic>
        <p:nvPicPr>
          <p:cNvPr id="44" name="图片 43"/>
          <p:cNvPicPr>
            <a:picLocks noChangeAspect="1"/>
          </p:cNvPicPr>
          <p:nvPr/>
        </p:nvPicPr>
        <p:blipFill rotWithShape="1">
          <a:blip r:embed="rId18"/>
          <a:srcRect l="4929" t="13864" r="53920" b="52317"/>
          <a:stretch/>
        </p:blipFill>
        <p:spPr>
          <a:xfrm>
            <a:off x="10025863" y="32349860"/>
            <a:ext cx="3918737" cy="2870870"/>
          </a:xfrm>
          <a:prstGeom prst="rect">
            <a:avLst/>
          </a:prstGeom>
        </p:spPr>
      </p:pic>
      <p:sp>
        <p:nvSpPr>
          <p:cNvPr id="6" name="文本框 5"/>
          <p:cNvSpPr txBox="1"/>
          <p:nvPr/>
        </p:nvSpPr>
        <p:spPr>
          <a:xfrm>
            <a:off x="11495450" y="32418710"/>
            <a:ext cx="883575" cy="369332"/>
          </a:xfrm>
          <a:prstGeom prst="rect">
            <a:avLst/>
          </a:prstGeom>
          <a:noFill/>
        </p:spPr>
        <p:txBody>
          <a:bodyPr wrap="none" rtlCol="0">
            <a:spAutoFit/>
          </a:bodyPr>
          <a:lstStyle/>
          <a:p>
            <a:r>
              <a:rPr lang="en-US" altLang="zh-CN" sz="1800" dirty="0" smtClean="0"/>
              <a:t>766 nm</a:t>
            </a:r>
            <a:endParaRPr lang="zh-CN" altLang="en-US" sz="1800" dirty="0"/>
          </a:p>
        </p:txBody>
      </p:sp>
      <p:sp>
        <p:nvSpPr>
          <p:cNvPr id="7" name="文本框 6"/>
          <p:cNvSpPr txBox="1"/>
          <p:nvPr/>
        </p:nvSpPr>
        <p:spPr>
          <a:xfrm>
            <a:off x="2193137" y="35153391"/>
            <a:ext cx="2306175" cy="338554"/>
          </a:xfrm>
          <a:prstGeom prst="rect">
            <a:avLst/>
          </a:prstGeom>
          <a:noFill/>
        </p:spPr>
        <p:txBody>
          <a:bodyPr wrap="square" rtlCol="0">
            <a:spAutoFit/>
          </a:bodyPr>
          <a:lstStyle/>
          <a:p>
            <a:r>
              <a:rPr lang="en-US" altLang="zh-CN" sz="1600" dirty="0" smtClean="0"/>
              <a:t>Wavelength (nm)</a:t>
            </a:r>
            <a:endParaRPr lang="zh-CN" altLang="en-US" sz="1600" dirty="0"/>
          </a:p>
        </p:txBody>
      </p:sp>
      <p:sp>
        <p:nvSpPr>
          <p:cNvPr id="8" name="文本框 7"/>
          <p:cNvSpPr txBox="1"/>
          <p:nvPr/>
        </p:nvSpPr>
        <p:spPr>
          <a:xfrm rot="16200000">
            <a:off x="183496" y="33764769"/>
            <a:ext cx="2019720" cy="338554"/>
          </a:xfrm>
          <a:prstGeom prst="rect">
            <a:avLst/>
          </a:prstGeom>
          <a:noFill/>
        </p:spPr>
        <p:txBody>
          <a:bodyPr wrap="none" rtlCol="0">
            <a:spAutoFit/>
          </a:bodyPr>
          <a:lstStyle/>
          <a:p>
            <a:r>
              <a:rPr lang="en-US" altLang="zh-CN" sz="1600" dirty="0" smtClean="0"/>
              <a:t>Optical Power (Watts)</a:t>
            </a:r>
            <a:endParaRPr lang="zh-CN" altLang="en-US" sz="1600" dirty="0"/>
          </a:p>
        </p:txBody>
      </p:sp>
      <p:sp>
        <p:nvSpPr>
          <p:cNvPr id="48" name="文本框 47"/>
          <p:cNvSpPr txBox="1"/>
          <p:nvPr/>
        </p:nvSpPr>
        <p:spPr>
          <a:xfrm>
            <a:off x="6623058" y="35157832"/>
            <a:ext cx="2306175" cy="338554"/>
          </a:xfrm>
          <a:prstGeom prst="rect">
            <a:avLst/>
          </a:prstGeom>
          <a:noFill/>
        </p:spPr>
        <p:txBody>
          <a:bodyPr wrap="square" rtlCol="0">
            <a:spAutoFit/>
          </a:bodyPr>
          <a:lstStyle/>
          <a:p>
            <a:r>
              <a:rPr lang="en-US" altLang="zh-CN" sz="1600" dirty="0" smtClean="0"/>
              <a:t>Wavelength (nm)</a:t>
            </a:r>
            <a:endParaRPr lang="zh-CN" altLang="en-US" sz="1600" dirty="0"/>
          </a:p>
        </p:txBody>
      </p:sp>
      <p:sp>
        <p:nvSpPr>
          <p:cNvPr id="49" name="文本框 48"/>
          <p:cNvSpPr txBox="1"/>
          <p:nvPr/>
        </p:nvSpPr>
        <p:spPr>
          <a:xfrm>
            <a:off x="11245539" y="35153391"/>
            <a:ext cx="2306175" cy="338554"/>
          </a:xfrm>
          <a:prstGeom prst="rect">
            <a:avLst/>
          </a:prstGeom>
          <a:noFill/>
        </p:spPr>
        <p:txBody>
          <a:bodyPr wrap="square" rtlCol="0">
            <a:spAutoFit/>
          </a:bodyPr>
          <a:lstStyle/>
          <a:p>
            <a:r>
              <a:rPr lang="en-US" altLang="zh-CN" sz="1600" dirty="0" smtClean="0"/>
              <a:t>Wavelength (nm)</a:t>
            </a:r>
            <a:endParaRPr lang="zh-CN" altLang="en-US" sz="1600" dirty="0"/>
          </a:p>
        </p:txBody>
      </p:sp>
      <p:sp>
        <p:nvSpPr>
          <p:cNvPr id="50" name="文本框 49"/>
          <p:cNvSpPr txBox="1"/>
          <p:nvPr/>
        </p:nvSpPr>
        <p:spPr>
          <a:xfrm rot="16200000">
            <a:off x="4545611" y="33764769"/>
            <a:ext cx="2019720" cy="338554"/>
          </a:xfrm>
          <a:prstGeom prst="rect">
            <a:avLst/>
          </a:prstGeom>
          <a:noFill/>
        </p:spPr>
        <p:txBody>
          <a:bodyPr wrap="none" rtlCol="0">
            <a:spAutoFit/>
          </a:bodyPr>
          <a:lstStyle/>
          <a:p>
            <a:r>
              <a:rPr lang="en-US" altLang="zh-CN" sz="1600" dirty="0" smtClean="0"/>
              <a:t>Optical Power (Watts)</a:t>
            </a:r>
            <a:endParaRPr lang="zh-CN" altLang="en-US" sz="1600" dirty="0"/>
          </a:p>
        </p:txBody>
      </p:sp>
      <p:sp>
        <p:nvSpPr>
          <p:cNvPr id="51" name="文本框 50"/>
          <p:cNvSpPr txBox="1"/>
          <p:nvPr/>
        </p:nvSpPr>
        <p:spPr>
          <a:xfrm rot="16200000">
            <a:off x="8913098" y="33815923"/>
            <a:ext cx="2019720" cy="338554"/>
          </a:xfrm>
          <a:prstGeom prst="rect">
            <a:avLst/>
          </a:prstGeom>
          <a:noFill/>
        </p:spPr>
        <p:txBody>
          <a:bodyPr wrap="none" rtlCol="0">
            <a:spAutoFit/>
          </a:bodyPr>
          <a:lstStyle/>
          <a:p>
            <a:r>
              <a:rPr lang="en-US" altLang="zh-CN" sz="1600" dirty="0" smtClean="0"/>
              <a:t>Optical Power (Watts)</a:t>
            </a:r>
            <a:endParaRPr lang="zh-CN" altLang="en-US" sz="1600" dirty="0"/>
          </a:p>
        </p:txBody>
      </p:sp>
      <p:pic>
        <p:nvPicPr>
          <p:cNvPr id="9" name="图片 8"/>
          <p:cNvPicPr>
            <a:picLocks noChangeAspect="1"/>
          </p:cNvPicPr>
          <p:nvPr/>
        </p:nvPicPr>
        <p:blipFill rotWithShape="1">
          <a:blip r:embed="rId19">
            <a:extLst>
              <a:ext uri="{28A0092B-C50C-407E-A947-70E740481C1C}">
                <a14:useLocalDpi xmlns:a14="http://schemas.microsoft.com/office/drawing/2010/main" val="0"/>
              </a:ext>
            </a:extLst>
          </a:blip>
          <a:srcRect l="58685" t="43772" r="10526" b="39549"/>
          <a:stretch/>
        </p:blipFill>
        <p:spPr>
          <a:xfrm>
            <a:off x="15139380" y="11420741"/>
            <a:ext cx="2246867" cy="2160450"/>
          </a:xfrm>
          <a:prstGeom prst="rect">
            <a:avLst/>
          </a:prstGeom>
        </p:spPr>
      </p:pic>
      <p:cxnSp>
        <p:nvCxnSpPr>
          <p:cNvPr id="11" name="直接连接符 10"/>
          <p:cNvCxnSpPr>
            <a:stCxn id="13318" idx="0"/>
            <a:endCxn id="13318" idx="2"/>
          </p:cNvCxnSpPr>
          <p:nvPr/>
        </p:nvCxnSpPr>
        <p:spPr bwMode="auto">
          <a:xfrm>
            <a:off x="7418985" y="18759410"/>
            <a:ext cx="0" cy="688119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文本框 11"/>
          <p:cNvSpPr txBox="1"/>
          <p:nvPr/>
        </p:nvSpPr>
        <p:spPr>
          <a:xfrm>
            <a:off x="6614861" y="31810814"/>
            <a:ext cx="1737976" cy="461665"/>
          </a:xfrm>
          <a:prstGeom prst="rect">
            <a:avLst/>
          </a:prstGeom>
          <a:noFill/>
        </p:spPr>
        <p:txBody>
          <a:bodyPr wrap="none" rtlCol="0">
            <a:spAutoFit/>
          </a:bodyPr>
          <a:lstStyle/>
          <a:p>
            <a:r>
              <a:rPr lang="en-US" altLang="zh-CN" dirty="0" smtClean="0"/>
              <a:t>Simulations:</a:t>
            </a:r>
            <a:endParaRPr lang="zh-CN" altLang="en-US" dirty="0"/>
          </a:p>
        </p:txBody>
      </p:sp>
      <p:cxnSp>
        <p:nvCxnSpPr>
          <p:cNvPr id="14" name="直接连接符 13"/>
          <p:cNvCxnSpPr>
            <a:stCxn id="13320" idx="1"/>
            <a:endCxn id="13320" idx="3"/>
          </p:cNvCxnSpPr>
          <p:nvPr/>
        </p:nvCxnSpPr>
        <p:spPr bwMode="auto">
          <a:xfrm>
            <a:off x="542924" y="31738094"/>
            <a:ext cx="138350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59" name="Picture 3"/>
          <p:cNvPicPr>
            <a:picLocks noChangeAspect="1" noChangeArrowheads="1"/>
          </p:cNvPicPr>
          <p:nvPr/>
        </p:nvPicPr>
        <p:blipFill rotWithShape="1">
          <a:blip r:embed="rId20">
            <a:extLst>
              <a:ext uri="{28A0092B-C50C-407E-A947-70E740481C1C}">
                <a14:useLocalDpi xmlns:a14="http://schemas.microsoft.com/office/drawing/2010/main" val="0"/>
              </a:ext>
            </a:extLst>
          </a:blip>
          <a:srcRect l="48913" t="19618" r="45192" b="69902"/>
          <a:stretch/>
        </p:blipFill>
        <p:spPr bwMode="auto">
          <a:xfrm>
            <a:off x="19467673" y="11355255"/>
            <a:ext cx="2225938" cy="222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rotWithShape="1">
          <a:blip r:embed="rId21">
            <a:extLst>
              <a:ext uri="{28A0092B-C50C-407E-A947-70E740481C1C}">
                <a14:useLocalDpi xmlns:a14="http://schemas.microsoft.com/office/drawing/2010/main" val="0"/>
              </a:ext>
            </a:extLst>
          </a:blip>
          <a:srcRect l="50037" t="18684" r="46242" b="74766"/>
          <a:stretch/>
        </p:blipFill>
        <p:spPr bwMode="auto">
          <a:xfrm rot="5400000">
            <a:off x="23798013" y="11252972"/>
            <a:ext cx="2290555" cy="235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文本框 14"/>
          <p:cNvSpPr txBox="1"/>
          <p:nvPr/>
        </p:nvSpPr>
        <p:spPr>
          <a:xfrm>
            <a:off x="21795791" y="11778973"/>
            <a:ext cx="1463862" cy="1200329"/>
          </a:xfrm>
          <a:prstGeom prst="rect">
            <a:avLst/>
          </a:prstGeom>
          <a:noFill/>
        </p:spPr>
        <p:txBody>
          <a:bodyPr wrap="none" rtlCol="0">
            <a:spAutoFit/>
          </a:bodyPr>
          <a:lstStyle/>
          <a:p>
            <a:r>
              <a:rPr lang="en-US" altLang="zh-CN" dirty="0" smtClean="0"/>
              <a:t>Image of </a:t>
            </a:r>
          </a:p>
          <a:p>
            <a:r>
              <a:rPr lang="en-US" altLang="zh-CN" dirty="0" smtClean="0"/>
              <a:t>an optical </a:t>
            </a:r>
          </a:p>
          <a:p>
            <a:r>
              <a:rPr lang="en-US" altLang="zh-CN" dirty="0" smtClean="0"/>
              <a:t>antenna</a:t>
            </a:r>
            <a:endParaRPr lang="zh-CN" altLang="en-US" dirty="0"/>
          </a:p>
        </p:txBody>
      </p:sp>
      <p:sp>
        <p:nvSpPr>
          <p:cNvPr id="16" name="文本框 15"/>
          <p:cNvSpPr txBox="1"/>
          <p:nvPr/>
        </p:nvSpPr>
        <p:spPr>
          <a:xfrm>
            <a:off x="26246138" y="11778972"/>
            <a:ext cx="1447832" cy="1200329"/>
          </a:xfrm>
          <a:prstGeom prst="rect">
            <a:avLst/>
          </a:prstGeom>
          <a:noFill/>
        </p:spPr>
        <p:txBody>
          <a:bodyPr wrap="none" rtlCol="0">
            <a:spAutoFit/>
          </a:bodyPr>
          <a:lstStyle/>
          <a:p>
            <a:r>
              <a:rPr lang="en-US" altLang="zh-CN" dirty="0" smtClean="0"/>
              <a:t>Radiation</a:t>
            </a:r>
          </a:p>
          <a:p>
            <a:r>
              <a:rPr lang="en-US" altLang="zh-CN" dirty="0"/>
              <a:t>p</a:t>
            </a:r>
            <a:r>
              <a:rPr lang="en-US" altLang="zh-CN" dirty="0" smtClean="0"/>
              <a:t>attern of </a:t>
            </a:r>
          </a:p>
          <a:p>
            <a:r>
              <a:rPr lang="en-US" altLang="zh-CN" dirty="0" smtClean="0"/>
              <a:t>antenna</a:t>
            </a:r>
            <a:endParaRPr lang="zh-CN" altLang="en-US" dirty="0"/>
          </a:p>
        </p:txBody>
      </p:sp>
      <p:sp>
        <p:nvSpPr>
          <p:cNvPr id="17" name="文本框 16"/>
          <p:cNvSpPr txBox="1"/>
          <p:nvPr/>
        </p:nvSpPr>
        <p:spPr>
          <a:xfrm>
            <a:off x="17355006" y="11863293"/>
            <a:ext cx="2010487" cy="1200329"/>
          </a:xfrm>
          <a:prstGeom prst="rect">
            <a:avLst/>
          </a:prstGeom>
          <a:noFill/>
        </p:spPr>
        <p:txBody>
          <a:bodyPr wrap="none" rtlCol="0">
            <a:spAutoFit/>
          </a:bodyPr>
          <a:lstStyle/>
          <a:p>
            <a:r>
              <a:rPr lang="en-US" altLang="zh-CN" dirty="0" smtClean="0"/>
              <a:t>Back focal</a:t>
            </a:r>
          </a:p>
          <a:p>
            <a:r>
              <a:rPr lang="en-US" altLang="zh-CN" dirty="0" smtClean="0"/>
              <a:t>plane image of</a:t>
            </a:r>
          </a:p>
          <a:p>
            <a:r>
              <a:rPr lang="en-US" altLang="zh-CN" dirty="0" smtClean="0"/>
              <a:t>a 2D grating</a:t>
            </a:r>
            <a:endParaRPr lang="zh-CN" altLang="en-US" dirty="0"/>
          </a:p>
        </p:txBody>
      </p:sp>
      <p:sp>
        <p:nvSpPr>
          <p:cNvPr id="18" name="文本框 17"/>
          <p:cNvSpPr txBox="1"/>
          <p:nvPr/>
        </p:nvSpPr>
        <p:spPr>
          <a:xfrm>
            <a:off x="24832495" y="14094173"/>
            <a:ext cx="1354858" cy="461665"/>
          </a:xfrm>
          <a:prstGeom prst="rect">
            <a:avLst/>
          </a:prstGeom>
          <a:noFill/>
        </p:spPr>
        <p:txBody>
          <a:bodyPr wrap="none" rtlCol="0">
            <a:spAutoFit/>
          </a:bodyPr>
          <a:lstStyle/>
          <a:p>
            <a:r>
              <a:rPr lang="en-US" altLang="zh-CN" dirty="0" smtClean="0"/>
              <a:t>X normal</a:t>
            </a:r>
            <a:endParaRPr lang="zh-CN" altLang="en-US" dirty="0"/>
          </a:p>
        </p:txBody>
      </p:sp>
      <p:sp>
        <p:nvSpPr>
          <p:cNvPr id="19" name="文本框 18"/>
          <p:cNvSpPr txBox="1"/>
          <p:nvPr/>
        </p:nvSpPr>
        <p:spPr>
          <a:xfrm>
            <a:off x="18964672" y="14325004"/>
            <a:ext cx="2128916" cy="461665"/>
          </a:xfrm>
          <a:prstGeom prst="rect">
            <a:avLst/>
          </a:prstGeom>
          <a:noFill/>
        </p:spPr>
        <p:txBody>
          <a:bodyPr wrap="none" rtlCol="0">
            <a:spAutoFit/>
          </a:bodyPr>
          <a:lstStyle/>
          <a:p>
            <a:r>
              <a:rPr lang="en-US" altLang="zh-CN" dirty="0" smtClean="0"/>
              <a:t>Y and Z normal</a:t>
            </a:r>
            <a:endParaRPr lang="zh-CN" altLang="en-US" dirty="0"/>
          </a:p>
        </p:txBody>
      </p:sp>
      <p:sp>
        <p:nvSpPr>
          <p:cNvPr id="20" name="椭圆 19"/>
          <p:cNvSpPr/>
          <p:nvPr/>
        </p:nvSpPr>
        <p:spPr bwMode="auto">
          <a:xfrm>
            <a:off x="4932519" y="21423373"/>
            <a:ext cx="471388" cy="89444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22" name="直接箭头连接符 21"/>
          <p:cNvCxnSpPr/>
          <p:nvPr/>
        </p:nvCxnSpPr>
        <p:spPr bwMode="auto">
          <a:xfrm flipH="1" flipV="1">
            <a:off x="5519214" y="21852208"/>
            <a:ext cx="633950" cy="1967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3" name="文本框 22"/>
          <p:cNvSpPr txBox="1"/>
          <p:nvPr/>
        </p:nvSpPr>
        <p:spPr>
          <a:xfrm>
            <a:off x="6157663" y="21260024"/>
            <a:ext cx="1039067" cy="1200329"/>
          </a:xfrm>
          <a:prstGeom prst="rect">
            <a:avLst/>
          </a:prstGeom>
          <a:noFill/>
        </p:spPr>
        <p:txBody>
          <a:bodyPr wrap="none" rtlCol="0">
            <a:spAutoFit/>
          </a:bodyPr>
          <a:lstStyle/>
          <a:p>
            <a:r>
              <a:rPr lang="en-US" altLang="zh-CN" dirty="0" smtClean="0"/>
              <a:t>White</a:t>
            </a:r>
          </a:p>
          <a:p>
            <a:r>
              <a:rPr lang="en-US" altLang="zh-CN" dirty="0" smtClean="0"/>
              <a:t>Light</a:t>
            </a:r>
            <a:endParaRPr lang="en-US" altLang="zh-CN" dirty="0" smtClean="0"/>
          </a:p>
          <a:p>
            <a:r>
              <a:rPr lang="en-US" altLang="zh-CN" dirty="0" smtClean="0"/>
              <a:t>Source</a:t>
            </a:r>
            <a:endParaRPr lang="zh-CN" altLang="en-US" dirty="0"/>
          </a:p>
        </p:txBody>
      </p:sp>
      <p:sp>
        <p:nvSpPr>
          <p:cNvPr id="24" name="文本框 23"/>
          <p:cNvSpPr txBox="1"/>
          <p:nvPr/>
        </p:nvSpPr>
        <p:spPr>
          <a:xfrm>
            <a:off x="4806295" y="22265023"/>
            <a:ext cx="780983" cy="461665"/>
          </a:xfrm>
          <a:prstGeom prst="rect">
            <a:avLst/>
          </a:prstGeom>
          <a:noFill/>
        </p:spPr>
        <p:txBody>
          <a:bodyPr wrap="none" rtlCol="0">
            <a:spAutoFit/>
          </a:bodyPr>
          <a:lstStyle/>
          <a:p>
            <a:r>
              <a:rPr lang="en-US" altLang="zh-CN" dirty="0" smtClean="0"/>
              <a:t>filter</a:t>
            </a:r>
            <a:endParaRPr lang="zh-CN" altLang="en-US" dirty="0"/>
          </a:p>
        </p:txBody>
      </p:sp>
      <p:cxnSp>
        <p:nvCxnSpPr>
          <p:cNvPr id="26" name="直接箭头连接符 25"/>
          <p:cNvCxnSpPr/>
          <p:nvPr/>
        </p:nvCxnSpPr>
        <p:spPr bwMode="auto">
          <a:xfrm flipH="1">
            <a:off x="4374483" y="21870594"/>
            <a:ext cx="552586"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1" name="减号 30"/>
          <p:cNvSpPr/>
          <p:nvPr/>
        </p:nvSpPr>
        <p:spPr bwMode="auto">
          <a:xfrm rot="13984279">
            <a:off x="3521836" y="21525146"/>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46" name="直接箭头连接符 45"/>
          <p:cNvCxnSpPr/>
          <p:nvPr/>
        </p:nvCxnSpPr>
        <p:spPr bwMode="auto">
          <a:xfrm flipH="1" flipV="1">
            <a:off x="4280026" y="21028641"/>
            <a:ext cx="32657" cy="7557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3" name="文本框 52"/>
          <p:cNvSpPr txBox="1"/>
          <p:nvPr/>
        </p:nvSpPr>
        <p:spPr>
          <a:xfrm>
            <a:off x="4513144" y="20511339"/>
            <a:ext cx="1767087" cy="461665"/>
          </a:xfrm>
          <a:prstGeom prst="rect">
            <a:avLst/>
          </a:prstGeom>
          <a:noFill/>
        </p:spPr>
        <p:txBody>
          <a:bodyPr wrap="none" rtlCol="0">
            <a:spAutoFit/>
          </a:bodyPr>
          <a:lstStyle/>
          <a:p>
            <a:r>
              <a:rPr lang="en-US" altLang="zh-CN" dirty="0" smtClean="0"/>
              <a:t>Power-meter</a:t>
            </a:r>
            <a:endParaRPr lang="zh-CN" altLang="en-US" dirty="0"/>
          </a:p>
        </p:txBody>
      </p:sp>
      <p:cxnSp>
        <p:nvCxnSpPr>
          <p:cNvPr id="57" name="直接箭头连接符 56"/>
          <p:cNvCxnSpPr>
            <a:stCxn id="31" idx="3"/>
          </p:cNvCxnSpPr>
          <p:nvPr/>
        </p:nvCxnSpPr>
        <p:spPr bwMode="auto">
          <a:xfrm flipH="1" flipV="1">
            <a:off x="3235353" y="21852208"/>
            <a:ext cx="872986" cy="3119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4" name="减号 83"/>
          <p:cNvSpPr/>
          <p:nvPr/>
        </p:nvSpPr>
        <p:spPr bwMode="auto">
          <a:xfrm rot="13984279">
            <a:off x="2530794" y="21587097"/>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63" name="矩形 62"/>
          <p:cNvSpPr/>
          <p:nvPr/>
        </p:nvSpPr>
        <p:spPr bwMode="auto">
          <a:xfrm>
            <a:off x="4108339" y="20625505"/>
            <a:ext cx="466890" cy="36367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65" name="直接箭头连接符 64"/>
          <p:cNvCxnSpPr/>
          <p:nvPr/>
        </p:nvCxnSpPr>
        <p:spPr bwMode="auto">
          <a:xfrm flipV="1">
            <a:off x="3235353" y="20714942"/>
            <a:ext cx="0" cy="1090164"/>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66" name="五边形 65"/>
          <p:cNvSpPr/>
          <p:nvPr/>
        </p:nvSpPr>
        <p:spPr bwMode="auto">
          <a:xfrm rot="16200000">
            <a:off x="2983185" y="20149163"/>
            <a:ext cx="528819" cy="427196"/>
          </a:xfrm>
          <a:prstGeom prst="homePlat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68" name="直接连接符 67"/>
          <p:cNvCxnSpPr/>
          <p:nvPr/>
        </p:nvCxnSpPr>
        <p:spPr bwMode="auto">
          <a:xfrm>
            <a:off x="2849861" y="19953514"/>
            <a:ext cx="79546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9" name="减号 68"/>
          <p:cNvSpPr/>
          <p:nvPr/>
        </p:nvSpPr>
        <p:spPr bwMode="auto">
          <a:xfrm>
            <a:off x="3033996" y="19824611"/>
            <a:ext cx="427197" cy="175364"/>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70" name="文本框 69"/>
          <p:cNvSpPr txBox="1"/>
          <p:nvPr/>
        </p:nvSpPr>
        <p:spPr>
          <a:xfrm>
            <a:off x="1760557" y="20163840"/>
            <a:ext cx="1309974" cy="461665"/>
          </a:xfrm>
          <a:prstGeom prst="rect">
            <a:avLst/>
          </a:prstGeom>
          <a:noFill/>
        </p:spPr>
        <p:txBody>
          <a:bodyPr wrap="none" rtlCol="0">
            <a:spAutoFit/>
          </a:bodyPr>
          <a:lstStyle/>
          <a:p>
            <a:r>
              <a:rPr lang="en-US" altLang="zh-CN" dirty="0" smtClean="0"/>
              <a:t>objective</a:t>
            </a:r>
            <a:endParaRPr lang="zh-CN" altLang="en-US" dirty="0"/>
          </a:p>
        </p:txBody>
      </p:sp>
      <p:sp>
        <p:nvSpPr>
          <p:cNvPr id="71" name="文本框 70"/>
          <p:cNvSpPr txBox="1"/>
          <p:nvPr/>
        </p:nvSpPr>
        <p:spPr>
          <a:xfrm>
            <a:off x="1859905" y="19619874"/>
            <a:ext cx="1055097" cy="461665"/>
          </a:xfrm>
          <a:prstGeom prst="rect">
            <a:avLst/>
          </a:prstGeom>
          <a:noFill/>
        </p:spPr>
        <p:txBody>
          <a:bodyPr wrap="none" rtlCol="0">
            <a:spAutoFit/>
          </a:bodyPr>
          <a:lstStyle/>
          <a:p>
            <a:r>
              <a:rPr lang="en-US" altLang="zh-CN" dirty="0" smtClean="0"/>
              <a:t>sample</a:t>
            </a:r>
            <a:endParaRPr lang="zh-CN" altLang="en-US" dirty="0"/>
          </a:p>
        </p:txBody>
      </p:sp>
      <p:sp>
        <p:nvSpPr>
          <p:cNvPr id="72" name="文本框 71"/>
          <p:cNvSpPr txBox="1"/>
          <p:nvPr/>
        </p:nvSpPr>
        <p:spPr>
          <a:xfrm>
            <a:off x="1226598" y="21405481"/>
            <a:ext cx="1779654" cy="830997"/>
          </a:xfrm>
          <a:prstGeom prst="rect">
            <a:avLst/>
          </a:prstGeom>
          <a:noFill/>
        </p:spPr>
        <p:txBody>
          <a:bodyPr wrap="none" rtlCol="0">
            <a:spAutoFit/>
          </a:bodyPr>
          <a:lstStyle/>
          <a:p>
            <a:r>
              <a:rPr lang="en-US" altLang="zh-CN" dirty="0" smtClean="0"/>
              <a:t>Dark field</a:t>
            </a:r>
            <a:endParaRPr lang="en-US" altLang="zh-CN" dirty="0" smtClean="0"/>
          </a:p>
          <a:p>
            <a:r>
              <a:rPr lang="en-US" altLang="zh-CN" dirty="0" smtClean="0"/>
              <a:t>beam splitter</a:t>
            </a:r>
            <a:endParaRPr lang="zh-CN" altLang="en-US" dirty="0"/>
          </a:p>
        </p:txBody>
      </p:sp>
      <p:cxnSp>
        <p:nvCxnSpPr>
          <p:cNvPr id="74" name="直接箭头连接符 73"/>
          <p:cNvCxnSpPr/>
          <p:nvPr/>
        </p:nvCxnSpPr>
        <p:spPr bwMode="auto">
          <a:xfrm>
            <a:off x="3176291" y="22010331"/>
            <a:ext cx="16469" cy="180456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8" name="矩形 77"/>
          <p:cNvSpPr/>
          <p:nvPr/>
        </p:nvSpPr>
        <p:spPr bwMode="auto">
          <a:xfrm>
            <a:off x="2856932" y="23839714"/>
            <a:ext cx="671656" cy="342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80" name="文本框 79"/>
          <p:cNvSpPr txBox="1"/>
          <p:nvPr/>
        </p:nvSpPr>
        <p:spPr>
          <a:xfrm>
            <a:off x="2285404" y="24138083"/>
            <a:ext cx="1822935" cy="461665"/>
          </a:xfrm>
          <a:prstGeom prst="rect">
            <a:avLst/>
          </a:prstGeom>
          <a:noFill/>
        </p:spPr>
        <p:txBody>
          <a:bodyPr wrap="none" rtlCol="0">
            <a:spAutoFit/>
          </a:bodyPr>
          <a:lstStyle/>
          <a:p>
            <a:r>
              <a:rPr lang="en-US" altLang="zh-CN" dirty="0" smtClean="0"/>
              <a:t>Spectrometer</a:t>
            </a:r>
            <a:endParaRPr lang="zh-CN" altLang="en-US" dirty="0"/>
          </a:p>
        </p:txBody>
      </p:sp>
      <p:sp>
        <p:nvSpPr>
          <p:cNvPr id="81" name="文本框 80"/>
          <p:cNvSpPr txBox="1"/>
          <p:nvPr/>
        </p:nvSpPr>
        <p:spPr>
          <a:xfrm>
            <a:off x="12160145" y="22496224"/>
            <a:ext cx="1651414" cy="830997"/>
          </a:xfrm>
          <a:prstGeom prst="rect">
            <a:avLst/>
          </a:prstGeom>
          <a:noFill/>
        </p:spPr>
        <p:txBody>
          <a:bodyPr wrap="none" rtlCol="0">
            <a:spAutoFit/>
          </a:bodyPr>
          <a:lstStyle/>
          <a:p>
            <a:r>
              <a:rPr lang="en-US" altLang="zh-CN" dirty="0" smtClean="0"/>
              <a:t>White light </a:t>
            </a:r>
          </a:p>
          <a:p>
            <a:r>
              <a:rPr lang="en-US" altLang="zh-CN" dirty="0" smtClean="0"/>
              <a:t>source</a:t>
            </a:r>
          </a:p>
        </p:txBody>
      </p:sp>
      <p:cxnSp>
        <p:nvCxnSpPr>
          <p:cNvPr id="83" name="直接箭头连接符 82"/>
          <p:cNvCxnSpPr/>
          <p:nvPr/>
        </p:nvCxnSpPr>
        <p:spPr bwMode="auto">
          <a:xfrm flipH="1">
            <a:off x="11723974" y="22925314"/>
            <a:ext cx="52251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6" name="直接连接符 85"/>
          <p:cNvCxnSpPr/>
          <p:nvPr/>
        </p:nvCxnSpPr>
        <p:spPr bwMode="auto">
          <a:xfrm>
            <a:off x="11534491" y="22452155"/>
            <a:ext cx="0" cy="107151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7" name="椭圆 86"/>
          <p:cNvSpPr/>
          <p:nvPr/>
        </p:nvSpPr>
        <p:spPr bwMode="auto">
          <a:xfrm>
            <a:off x="11457228" y="22814703"/>
            <a:ext cx="154526" cy="18847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88" name="文本框 87"/>
          <p:cNvSpPr txBox="1"/>
          <p:nvPr/>
        </p:nvSpPr>
        <p:spPr>
          <a:xfrm>
            <a:off x="11028802" y="22018272"/>
            <a:ext cx="1106393" cy="461665"/>
          </a:xfrm>
          <a:prstGeom prst="rect">
            <a:avLst/>
          </a:prstGeom>
          <a:noFill/>
        </p:spPr>
        <p:txBody>
          <a:bodyPr wrap="none" rtlCol="0">
            <a:spAutoFit/>
          </a:bodyPr>
          <a:lstStyle/>
          <a:p>
            <a:r>
              <a:rPr lang="en-US" altLang="zh-CN" dirty="0" smtClean="0"/>
              <a:t>pinhole</a:t>
            </a:r>
            <a:endParaRPr lang="zh-CN" altLang="en-US" dirty="0"/>
          </a:p>
        </p:txBody>
      </p:sp>
      <p:cxnSp>
        <p:nvCxnSpPr>
          <p:cNvPr id="90" name="直接箭头连接符 89"/>
          <p:cNvCxnSpPr/>
          <p:nvPr/>
        </p:nvCxnSpPr>
        <p:spPr bwMode="auto">
          <a:xfrm flipH="1" flipV="1">
            <a:off x="10448486" y="22868947"/>
            <a:ext cx="802491" cy="99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1" name="减号 120"/>
          <p:cNvSpPr/>
          <p:nvPr/>
        </p:nvSpPr>
        <p:spPr bwMode="auto">
          <a:xfrm rot="19237665">
            <a:off x="9802966" y="22405004"/>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98" name="直接箭头连接符 97"/>
          <p:cNvCxnSpPr/>
          <p:nvPr/>
        </p:nvCxnSpPr>
        <p:spPr bwMode="auto">
          <a:xfrm flipV="1">
            <a:off x="10394128" y="22026916"/>
            <a:ext cx="0" cy="578695"/>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99" name="椭圆 98"/>
          <p:cNvSpPr/>
          <p:nvPr/>
        </p:nvSpPr>
        <p:spPr bwMode="auto">
          <a:xfrm>
            <a:off x="10083436" y="21815532"/>
            <a:ext cx="642720" cy="19479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100" name="文本框 99"/>
          <p:cNvSpPr txBox="1"/>
          <p:nvPr/>
        </p:nvSpPr>
        <p:spPr>
          <a:xfrm>
            <a:off x="8737183" y="21652532"/>
            <a:ext cx="1377685" cy="461665"/>
          </a:xfrm>
          <a:prstGeom prst="rect">
            <a:avLst/>
          </a:prstGeom>
          <a:noFill/>
        </p:spPr>
        <p:txBody>
          <a:bodyPr wrap="none" rtlCol="0">
            <a:spAutoFit/>
          </a:bodyPr>
          <a:lstStyle/>
          <a:p>
            <a:r>
              <a:rPr lang="en-US" altLang="zh-CN" dirty="0" smtClean="0"/>
              <a:t>Tube lens</a:t>
            </a:r>
            <a:endParaRPr lang="zh-CN" altLang="en-US" dirty="0"/>
          </a:p>
        </p:txBody>
      </p:sp>
      <p:cxnSp>
        <p:nvCxnSpPr>
          <p:cNvPr id="102" name="直接箭头连接符 101"/>
          <p:cNvCxnSpPr/>
          <p:nvPr/>
        </p:nvCxnSpPr>
        <p:spPr bwMode="auto">
          <a:xfrm flipV="1">
            <a:off x="10392386" y="21166130"/>
            <a:ext cx="0" cy="621025"/>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8" name="减号 127"/>
          <p:cNvSpPr/>
          <p:nvPr/>
        </p:nvSpPr>
        <p:spPr bwMode="auto">
          <a:xfrm rot="2285498">
            <a:off x="9782835" y="20797099"/>
            <a:ext cx="1291040" cy="627797"/>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07" name="直接箭头连接符 106"/>
          <p:cNvCxnSpPr/>
          <p:nvPr/>
        </p:nvCxnSpPr>
        <p:spPr bwMode="auto">
          <a:xfrm flipH="1">
            <a:off x="9758696" y="21212385"/>
            <a:ext cx="620291" cy="153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08" name="文本框 107"/>
          <p:cNvSpPr txBox="1"/>
          <p:nvPr/>
        </p:nvSpPr>
        <p:spPr>
          <a:xfrm>
            <a:off x="8421610" y="20935298"/>
            <a:ext cx="1386918" cy="461665"/>
          </a:xfrm>
          <a:prstGeom prst="rect">
            <a:avLst/>
          </a:prstGeom>
          <a:noFill/>
        </p:spPr>
        <p:txBody>
          <a:bodyPr wrap="none" rtlCol="0">
            <a:spAutoFit/>
          </a:bodyPr>
          <a:lstStyle/>
          <a:p>
            <a:r>
              <a:rPr lang="en-US" altLang="zh-CN" dirty="0" smtClean="0"/>
              <a:t>Eye piece</a:t>
            </a:r>
            <a:endParaRPr lang="zh-CN" altLang="en-US" dirty="0"/>
          </a:p>
        </p:txBody>
      </p:sp>
      <p:cxnSp>
        <p:nvCxnSpPr>
          <p:cNvPr id="110" name="直接箭头连接符 109"/>
          <p:cNvCxnSpPr/>
          <p:nvPr/>
        </p:nvCxnSpPr>
        <p:spPr bwMode="auto">
          <a:xfrm flipH="1" flipV="1">
            <a:off x="10390617" y="20483541"/>
            <a:ext cx="20800" cy="4655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1" name="椭圆 110"/>
          <p:cNvSpPr/>
          <p:nvPr/>
        </p:nvSpPr>
        <p:spPr bwMode="auto">
          <a:xfrm>
            <a:off x="10087314" y="20333556"/>
            <a:ext cx="641903" cy="15659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16" name="直接箭头连接符 115"/>
          <p:cNvCxnSpPr/>
          <p:nvPr/>
        </p:nvCxnSpPr>
        <p:spPr bwMode="auto">
          <a:xfrm flipH="1" flipV="1">
            <a:off x="10378378" y="19739533"/>
            <a:ext cx="14008" cy="5701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9" name="矩形 118"/>
          <p:cNvSpPr/>
          <p:nvPr/>
        </p:nvSpPr>
        <p:spPr bwMode="auto">
          <a:xfrm>
            <a:off x="10075429" y="19381720"/>
            <a:ext cx="607379" cy="31596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22" name="直接箭头连接符 121"/>
          <p:cNvCxnSpPr/>
          <p:nvPr/>
        </p:nvCxnSpPr>
        <p:spPr bwMode="auto">
          <a:xfrm>
            <a:off x="10428355" y="22814703"/>
            <a:ext cx="0" cy="837710"/>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3" name="五边形 122"/>
          <p:cNvSpPr/>
          <p:nvPr/>
        </p:nvSpPr>
        <p:spPr bwMode="auto">
          <a:xfrm rot="5400000">
            <a:off x="10216505" y="23694914"/>
            <a:ext cx="457419" cy="358235"/>
          </a:xfrm>
          <a:prstGeom prst="homePlat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cxnSp>
        <p:nvCxnSpPr>
          <p:cNvPr id="125" name="直接箭头连接符 124"/>
          <p:cNvCxnSpPr/>
          <p:nvPr/>
        </p:nvCxnSpPr>
        <p:spPr bwMode="auto">
          <a:xfrm>
            <a:off x="10445213" y="24148711"/>
            <a:ext cx="0" cy="667478"/>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127" name="直接连接符 126"/>
          <p:cNvCxnSpPr/>
          <p:nvPr/>
        </p:nvCxnSpPr>
        <p:spPr bwMode="auto">
          <a:xfrm>
            <a:off x="10025863" y="24965616"/>
            <a:ext cx="8998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9" name="减号 128"/>
          <p:cNvSpPr/>
          <p:nvPr/>
        </p:nvSpPr>
        <p:spPr bwMode="auto">
          <a:xfrm>
            <a:off x="10232023" y="24851536"/>
            <a:ext cx="426381" cy="163285"/>
          </a:xfrm>
          <a:prstGeom prst="mathMinus">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pitchFamily="-65" charset="0"/>
            </a:endParaRPr>
          </a:p>
        </p:txBody>
      </p:sp>
      <p:sp>
        <p:nvSpPr>
          <p:cNvPr id="132" name="文本框 131"/>
          <p:cNvSpPr txBox="1"/>
          <p:nvPr/>
        </p:nvSpPr>
        <p:spPr>
          <a:xfrm>
            <a:off x="8282234" y="20155888"/>
            <a:ext cx="1832553" cy="461665"/>
          </a:xfrm>
          <a:prstGeom prst="rect">
            <a:avLst/>
          </a:prstGeom>
          <a:noFill/>
        </p:spPr>
        <p:txBody>
          <a:bodyPr wrap="none" rtlCol="0">
            <a:spAutoFit/>
          </a:bodyPr>
          <a:lstStyle/>
          <a:p>
            <a:r>
              <a:rPr lang="en-US" altLang="zh-CN" dirty="0" smtClean="0"/>
              <a:t>Bertrand lens</a:t>
            </a:r>
            <a:endParaRPr lang="zh-CN" altLang="en-US" dirty="0"/>
          </a:p>
        </p:txBody>
      </p:sp>
      <p:sp>
        <p:nvSpPr>
          <p:cNvPr id="133" name="文本框 132"/>
          <p:cNvSpPr txBox="1"/>
          <p:nvPr/>
        </p:nvSpPr>
        <p:spPr>
          <a:xfrm>
            <a:off x="9311095" y="19317312"/>
            <a:ext cx="817853" cy="461665"/>
          </a:xfrm>
          <a:prstGeom prst="rect">
            <a:avLst/>
          </a:prstGeom>
          <a:noFill/>
        </p:spPr>
        <p:txBody>
          <a:bodyPr wrap="none" rtlCol="0">
            <a:spAutoFit/>
          </a:bodyPr>
          <a:lstStyle/>
          <a:p>
            <a:r>
              <a:rPr lang="en-US" altLang="zh-CN" dirty="0" smtClean="0"/>
              <a:t>CCD</a:t>
            </a:r>
            <a:endParaRPr lang="zh-CN" altLang="en-US" dirty="0"/>
          </a:p>
        </p:txBody>
      </p:sp>
      <p:sp>
        <p:nvSpPr>
          <p:cNvPr id="134" name="文本框 133"/>
          <p:cNvSpPr txBox="1"/>
          <p:nvPr/>
        </p:nvSpPr>
        <p:spPr>
          <a:xfrm>
            <a:off x="8955218" y="23573516"/>
            <a:ext cx="1309974" cy="461665"/>
          </a:xfrm>
          <a:prstGeom prst="rect">
            <a:avLst/>
          </a:prstGeom>
          <a:noFill/>
        </p:spPr>
        <p:txBody>
          <a:bodyPr wrap="none" rtlCol="0">
            <a:spAutoFit/>
          </a:bodyPr>
          <a:lstStyle/>
          <a:p>
            <a:r>
              <a:rPr lang="en-US" altLang="zh-CN" dirty="0" smtClean="0"/>
              <a:t>objective</a:t>
            </a:r>
            <a:endParaRPr lang="zh-CN" altLang="en-US" dirty="0"/>
          </a:p>
        </p:txBody>
      </p:sp>
      <p:sp>
        <p:nvSpPr>
          <p:cNvPr id="135" name="文本框 134"/>
          <p:cNvSpPr txBox="1"/>
          <p:nvPr/>
        </p:nvSpPr>
        <p:spPr>
          <a:xfrm>
            <a:off x="9073846" y="24585357"/>
            <a:ext cx="1055097" cy="461665"/>
          </a:xfrm>
          <a:prstGeom prst="rect">
            <a:avLst/>
          </a:prstGeom>
          <a:noFill/>
        </p:spPr>
        <p:txBody>
          <a:bodyPr wrap="none" rtlCol="0">
            <a:spAutoFit/>
          </a:bodyPr>
          <a:lstStyle/>
          <a:p>
            <a:r>
              <a:rPr lang="en-US" altLang="zh-CN" dirty="0" smtClean="0"/>
              <a:t>sample</a:t>
            </a:r>
            <a:endParaRPr lang="zh-CN" altLang="en-US" dirty="0"/>
          </a:p>
        </p:txBody>
      </p:sp>
      <p:sp>
        <p:nvSpPr>
          <p:cNvPr id="136" name="文本框 135"/>
          <p:cNvSpPr txBox="1"/>
          <p:nvPr/>
        </p:nvSpPr>
        <p:spPr>
          <a:xfrm>
            <a:off x="4465799" y="25144674"/>
            <a:ext cx="184731" cy="461665"/>
          </a:xfrm>
          <a:prstGeom prst="rect">
            <a:avLst/>
          </a:prstGeom>
          <a:noFill/>
        </p:spPr>
        <p:txBody>
          <a:bodyPr wrap="none" rtlCol="0">
            <a:spAutoFit/>
          </a:bodyPr>
          <a:lstStyle/>
          <a:p>
            <a:endParaRPr lang="zh-CN" altLang="en-US" dirty="0"/>
          </a:p>
        </p:txBody>
      </p:sp>
      <p:sp>
        <p:nvSpPr>
          <p:cNvPr id="137" name="文本框 136"/>
          <p:cNvSpPr txBox="1"/>
          <p:nvPr/>
        </p:nvSpPr>
        <p:spPr>
          <a:xfrm>
            <a:off x="8733748" y="25173269"/>
            <a:ext cx="5647700" cy="461665"/>
          </a:xfrm>
          <a:prstGeom prst="rect">
            <a:avLst/>
          </a:prstGeom>
          <a:noFill/>
        </p:spPr>
        <p:txBody>
          <a:bodyPr wrap="none" rtlCol="0">
            <a:spAutoFit/>
          </a:bodyPr>
          <a:lstStyle/>
          <a:p>
            <a:r>
              <a:rPr lang="en-US" altLang="zh-CN" dirty="0" smtClean="0"/>
              <a:t>(Conoscope</a:t>
            </a:r>
            <a:r>
              <a:rPr lang="en-US" altLang="zh-CN" dirty="0" smtClean="0"/>
              <a:t>: image the back focal </a:t>
            </a:r>
            <a:r>
              <a:rPr lang="en-US" altLang="zh-CN" dirty="0" smtClean="0"/>
              <a:t>plane [4])</a:t>
            </a:r>
            <a:endParaRPr lang="zh-CN" altLang="en-US" dirty="0"/>
          </a:p>
        </p:txBody>
      </p:sp>
      <p:pic>
        <p:nvPicPr>
          <p:cNvPr id="138" name="图片 137"/>
          <p:cNvPicPr>
            <a:picLocks noChangeAspect="1"/>
          </p:cNvPicPr>
          <p:nvPr/>
        </p:nvPicPr>
        <p:blipFill rotWithShape="1">
          <a:blip r:embed="rId22"/>
          <a:srcRect l="25257" t="19530" r="28038" b="13022"/>
          <a:stretch/>
        </p:blipFill>
        <p:spPr>
          <a:xfrm>
            <a:off x="5012871" y="28518516"/>
            <a:ext cx="3925047" cy="3186794"/>
          </a:xfrm>
          <a:prstGeom prst="rect">
            <a:avLst/>
          </a:prstGeom>
        </p:spPr>
      </p:pic>
      <p:pic>
        <p:nvPicPr>
          <p:cNvPr id="140" name="图片 139"/>
          <p:cNvPicPr>
            <a:picLocks noChangeAspect="1"/>
          </p:cNvPicPr>
          <p:nvPr/>
        </p:nvPicPr>
        <p:blipFill rotWithShape="1">
          <a:blip r:embed="rId23"/>
          <a:srcRect l="26135" t="19270" r="27745" b="13282"/>
          <a:stretch/>
        </p:blipFill>
        <p:spPr>
          <a:xfrm>
            <a:off x="9754012" y="28496178"/>
            <a:ext cx="3877620" cy="3188265"/>
          </a:xfrm>
          <a:prstGeom prst="rect">
            <a:avLst/>
          </a:prstGeom>
        </p:spPr>
      </p:pic>
      <p:pic>
        <p:nvPicPr>
          <p:cNvPr id="142" name="图片 141"/>
          <p:cNvPicPr>
            <a:picLocks noChangeAspect="1"/>
          </p:cNvPicPr>
          <p:nvPr/>
        </p:nvPicPr>
        <p:blipFill rotWithShape="1">
          <a:blip r:embed="rId24"/>
          <a:srcRect l="26574" t="19531" r="27452" b="13021"/>
          <a:stretch/>
        </p:blipFill>
        <p:spPr>
          <a:xfrm>
            <a:off x="648697" y="28597641"/>
            <a:ext cx="3719184" cy="3067734"/>
          </a:xfrm>
          <a:prstGeom prst="rect">
            <a:avLst/>
          </a:prstGeom>
        </p:spPr>
      </p:pic>
      <p:sp>
        <p:nvSpPr>
          <p:cNvPr id="35" name="文本框 34"/>
          <p:cNvSpPr txBox="1"/>
          <p:nvPr/>
        </p:nvSpPr>
        <p:spPr>
          <a:xfrm>
            <a:off x="501454" y="15301524"/>
            <a:ext cx="4489562" cy="1938992"/>
          </a:xfrm>
          <a:prstGeom prst="rect">
            <a:avLst/>
          </a:prstGeom>
          <a:noFill/>
        </p:spPr>
        <p:txBody>
          <a:bodyPr wrap="none" rtlCol="0">
            <a:spAutoFit/>
          </a:bodyPr>
          <a:lstStyle/>
          <a:p>
            <a:r>
              <a:rPr lang="en-US" altLang="zh-CN" dirty="0" smtClean="0"/>
              <a:t>Figure 1: graph demonstration </a:t>
            </a:r>
          </a:p>
          <a:p>
            <a:r>
              <a:rPr lang="en-US" altLang="zh-CN" dirty="0" smtClean="0"/>
              <a:t>of spontaneous emission. Optical </a:t>
            </a:r>
          </a:p>
          <a:p>
            <a:r>
              <a:rPr lang="en-US" altLang="zh-CN" dirty="0"/>
              <a:t>a</a:t>
            </a:r>
            <a:r>
              <a:rPr lang="en-US" altLang="zh-CN" dirty="0" smtClean="0"/>
              <a:t>ntennas can help make all energy</a:t>
            </a:r>
          </a:p>
          <a:p>
            <a:r>
              <a:rPr lang="en-US" altLang="zh-CN" dirty="0"/>
              <a:t>t</a:t>
            </a:r>
            <a:r>
              <a:rPr lang="en-US" altLang="zh-CN" dirty="0" smtClean="0"/>
              <a:t>ransitions happen at the same</a:t>
            </a:r>
          </a:p>
          <a:p>
            <a:r>
              <a:rPr lang="en-US" altLang="zh-CN" dirty="0"/>
              <a:t>e</a:t>
            </a:r>
            <a:r>
              <a:rPr lang="en-US" altLang="zh-CN" dirty="0" smtClean="0"/>
              <a:t>nergies. [3]</a:t>
            </a:r>
            <a:endParaRPr lang="zh-CN" altLang="en-US" dirty="0"/>
          </a:p>
        </p:txBody>
      </p:sp>
      <p:sp>
        <p:nvSpPr>
          <p:cNvPr id="38" name="文本框 37"/>
          <p:cNvSpPr txBox="1"/>
          <p:nvPr/>
        </p:nvSpPr>
        <p:spPr>
          <a:xfrm>
            <a:off x="5094647" y="15336851"/>
            <a:ext cx="4342856" cy="1938992"/>
          </a:xfrm>
          <a:prstGeom prst="rect">
            <a:avLst/>
          </a:prstGeom>
          <a:noFill/>
        </p:spPr>
        <p:txBody>
          <a:bodyPr wrap="none" rtlCol="0">
            <a:spAutoFit/>
          </a:bodyPr>
          <a:lstStyle/>
          <a:p>
            <a:r>
              <a:rPr lang="en-US" altLang="zh-CN" dirty="0" smtClean="0"/>
              <a:t>Figure 2: schematic of a single </a:t>
            </a:r>
          </a:p>
          <a:p>
            <a:r>
              <a:rPr lang="en-US" altLang="zh-CN" dirty="0"/>
              <a:t>o</a:t>
            </a:r>
            <a:r>
              <a:rPr lang="en-US" altLang="zh-CN" dirty="0" smtClean="0"/>
              <a:t>ptical antenna from the arrayed</a:t>
            </a:r>
          </a:p>
          <a:p>
            <a:r>
              <a:rPr lang="en-US" altLang="zh-CN" dirty="0"/>
              <a:t>s</a:t>
            </a:r>
            <a:r>
              <a:rPr lang="en-US" altLang="zh-CN" dirty="0" smtClean="0"/>
              <a:t>ample. The longitudinal length</a:t>
            </a:r>
          </a:p>
          <a:p>
            <a:r>
              <a:rPr lang="en-US" altLang="zh-CN" dirty="0"/>
              <a:t>a</a:t>
            </a:r>
            <a:r>
              <a:rPr lang="en-US" altLang="zh-CN" dirty="0" smtClean="0"/>
              <a:t>re being varied: 100 nm, 200nm,</a:t>
            </a:r>
          </a:p>
          <a:p>
            <a:r>
              <a:rPr lang="en-US" altLang="zh-CN" dirty="0"/>
              <a:t>a</a:t>
            </a:r>
            <a:r>
              <a:rPr lang="en-US" altLang="zh-CN" dirty="0" smtClean="0"/>
              <a:t>nd 250 nm.</a:t>
            </a:r>
            <a:endParaRPr lang="zh-CN" altLang="en-US" dirty="0"/>
          </a:p>
        </p:txBody>
      </p:sp>
      <p:pic>
        <p:nvPicPr>
          <p:cNvPr id="1028" name="Picture 4" descr="https://upload.wikimedia.org/wikipedia/commons/b/ba/AtomicLineSpEm.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66636" y="12000751"/>
            <a:ext cx="4580592" cy="3433480"/>
          </a:xfrm>
          <a:prstGeom prst="rect">
            <a:avLst/>
          </a:prstGeom>
          <a:noFill/>
          <a:extLst>
            <a:ext uri="{909E8E84-426E-40DD-AFC4-6F175D3DCCD1}">
              <a14:hiddenFill xmlns:a14="http://schemas.microsoft.com/office/drawing/2010/main">
                <a:solidFill>
                  <a:srgbClr val="FFFFFF"/>
                </a:solidFill>
              </a14:hiddenFill>
            </a:ext>
          </a:extLst>
        </p:spPr>
      </p:pic>
      <p:sp>
        <p:nvSpPr>
          <p:cNvPr id="41" name="文本框 40"/>
          <p:cNvSpPr txBox="1"/>
          <p:nvPr/>
        </p:nvSpPr>
        <p:spPr>
          <a:xfrm>
            <a:off x="9688808" y="15369693"/>
            <a:ext cx="4384534" cy="1569660"/>
          </a:xfrm>
          <a:prstGeom prst="rect">
            <a:avLst/>
          </a:prstGeom>
          <a:noFill/>
        </p:spPr>
        <p:txBody>
          <a:bodyPr wrap="none" rtlCol="0">
            <a:spAutoFit/>
          </a:bodyPr>
          <a:lstStyle/>
          <a:p>
            <a:r>
              <a:rPr lang="en-US" altLang="zh-CN" dirty="0" smtClean="0"/>
              <a:t>Figure 3: a dark field image </a:t>
            </a:r>
          </a:p>
          <a:p>
            <a:r>
              <a:rPr lang="en-US" altLang="zh-CN" dirty="0"/>
              <a:t>o</a:t>
            </a:r>
            <a:r>
              <a:rPr lang="en-US" altLang="zh-CN" dirty="0" smtClean="0"/>
              <a:t>btained from an array of optical </a:t>
            </a:r>
          </a:p>
          <a:p>
            <a:r>
              <a:rPr lang="en-US" altLang="zh-CN" dirty="0" smtClean="0"/>
              <a:t>antennas. The variations in </a:t>
            </a:r>
          </a:p>
          <a:p>
            <a:r>
              <a:rPr lang="en-US" altLang="zh-CN" dirty="0" smtClean="0"/>
              <a:t>brightness are caused by defects.</a:t>
            </a:r>
          </a:p>
        </p:txBody>
      </p:sp>
      <p:pic>
        <p:nvPicPr>
          <p:cNvPr id="55" name="图片 54"/>
          <p:cNvPicPr>
            <a:picLocks noChangeAspect="1"/>
          </p:cNvPicPr>
          <p:nvPr/>
        </p:nvPicPr>
        <p:blipFill rotWithShape="1">
          <a:blip r:embed="rId26"/>
          <a:srcRect l="36698" t="45536" r="55350" b="40178"/>
          <a:stretch/>
        </p:blipFill>
        <p:spPr>
          <a:xfrm>
            <a:off x="15166692" y="14817331"/>
            <a:ext cx="2215242" cy="2237188"/>
          </a:xfrm>
          <a:prstGeom prst="rect">
            <a:avLst/>
          </a:prstGeom>
        </p:spPr>
      </p:pic>
      <p:sp>
        <p:nvSpPr>
          <p:cNvPr id="56" name="文本框 55"/>
          <p:cNvSpPr txBox="1"/>
          <p:nvPr/>
        </p:nvSpPr>
        <p:spPr>
          <a:xfrm>
            <a:off x="15803128" y="15069349"/>
            <a:ext cx="1226618" cy="461665"/>
          </a:xfrm>
          <a:prstGeom prst="rect">
            <a:avLst/>
          </a:prstGeom>
          <a:noFill/>
        </p:spPr>
        <p:txBody>
          <a:bodyPr wrap="none" rtlCol="0">
            <a:spAutoFit/>
          </a:bodyPr>
          <a:lstStyle/>
          <a:p>
            <a:r>
              <a:rPr lang="en-US" altLang="zh-CN" dirty="0" smtClean="0"/>
              <a:t>Antenna</a:t>
            </a:r>
            <a:endParaRPr lang="zh-CN" altLang="en-US" dirty="0"/>
          </a:p>
        </p:txBody>
      </p:sp>
      <p:sp>
        <p:nvSpPr>
          <p:cNvPr id="61" name="文本框 60"/>
          <p:cNvSpPr txBox="1"/>
          <p:nvPr/>
        </p:nvSpPr>
        <p:spPr>
          <a:xfrm>
            <a:off x="15236970" y="15993372"/>
            <a:ext cx="1021433" cy="461665"/>
          </a:xfrm>
          <a:prstGeom prst="rect">
            <a:avLst/>
          </a:prstGeom>
          <a:noFill/>
        </p:spPr>
        <p:txBody>
          <a:bodyPr wrap="none" rtlCol="0">
            <a:spAutoFit/>
          </a:bodyPr>
          <a:lstStyle/>
          <a:p>
            <a:r>
              <a:rPr lang="en-US" altLang="zh-CN" dirty="0" smtClean="0"/>
              <a:t>Dipole</a:t>
            </a:r>
            <a:endParaRPr lang="zh-CN" altLang="en-US" dirty="0"/>
          </a:p>
        </p:txBody>
      </p:sp>
      <p:sp>
        <p:nvSpPr>
          <p:cNvPr id="62" name="文本框 61"/>
          <p:cNvSpPr txBox="1"/>
          <p:nvPr/>
        </p:nvSpPr>
        <p:spPr>
          <a:xfrm>
            <a:off x="15200619" y="14325005"/>
            <a:ext cx="1396536" cy="461665"/>
          </a:xfrm>
          <a:prstGeom prst="rect">
            <a:avLst/>
          </a:prstGeom>
          <a:noFill/>
        </p:spPr>
        <p:txBody>
          <a:bodyPr wrap="none" rtlCol="0">
            <a:spAutoFit/>
          </a:bodyPr>
          <a:lstStyle/>
          <a:p>
            <a:r>
              <a:rPr lang="en-US" altLang="zh-CN" dirty="0" smtClean="0"/>
              <a:t>Structure:</a:t>
            </a:r>
            <a:endParaRPr lang="zh-CN" altLang="en-US" dirty="0"/>
          </a:p>
        </p:txBody>
      </p:sp>
      <p:cxnSp>
        <p:nvCxnSpPr>
          <p:cNvPr id="67" name="直接箭头连接符 66"/>
          <p:cNvCxnSpPr/>
          <p:nvPr/>
        </p:nvCxnSpPr>
        <p:spPr bwMode="auto">
          <a:xfrm flipV="1">
            <a:off x="16737108" y="16364939"/>
            <a:ext cx="0" cy="46166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2" name="直接箭头连接符 81"/>
          <p:cNvCxnSpPr/>
          <p:nvPr/>
        </p:nvCxnSpPr>
        <p:spPr bwMode="auto">
          <a:xfrm>
            <a:off x="16731500" y="16826604"/>
            <a:ext cx="432591"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5" name="文本框 84"/>
          <p:cNvSpPr txBox="1"/>
          <p:nvPr/>
        </p:nvSpPr>
        <p:spPr>
          <a:xfrm>
            <a:off x="17086840" y="16657327"/>
            <a:ext cx="287258" cy="338554"/>
          </a:xfrm>
          <a:prstGeom prst="rect">
            <a:avLst/>
          </a:prstGeom>
          <a:noFill/>
        </p:spPr>
        <p:txBody>
          <a:bodyPr wrap="none" rtlCol="0">
            <a:spAutoFit/>
          </a:bodyPr>
          <a:lstStyle/>
          <a:p>
            <a:r>
              <a:rPr lang="en-US" altLang="zh-CN" sz="1600" dirty="0" smtClean="0"/>
              <a:t>x</a:t>
            </a:r>
            <a:endParaRPr lang="zh-CN" altLang="en-US" sz="1600" dirty="0"/>
          </a:p>
        </p:txBody>
      </p:sp>
      <p:sp>
        <p:nvSpPr>
          <p:cNvPr id="89" name="文本框 88"/>
          <p:cNvSpPr txBox="1"/>
          <p:nvPr/>
        </p:nvSpPr>
        <p:spPr>
          <a:xfrm>
            <a:off x="16525976" y="16230699"/>
            <a:ext cx="287258" cy="338554"/>
          </a:xfrm>
          <a:prstGeom prst="rect">
            <a:avLst/>
          </a:prstGeom>
          <a:noFill/>
        </p:spPr>
        <p:txBody>
          <a:bodyPr wrap="none" rtlCol="0">
            <a:spAutoFit/>
          </a:bodyPr>
          <a:lstStyle/>
          <a:p>
            <a:r>
              <a:rPr lang="en-US" altLang="zh-CN" sz="1600" dirty="0" smtClean="0"/>
              <a:t>y</a:t>
            </a:r>
            <a:endParaRPr lang="zh-CN" altLang="en-US" sz="1600" dirty="0"/>
          </a:p>
        </p:txBody>
      </p:sp>
      <p:cxnSp>
        <p:nvCxnSpPr>
          <p:cNvPr id="93" name="直接箭头连接符 92"/>
          <p:cNvCxnSpPr/>
          <p:nvPr/>
        </p:nvCxnSpPr>
        <p:spPr bwMode="auto">
          <a:xfrm flipH="1">
            <a:off x="16524511" y="16816757"/>
            <a:ext cx="216741" cy="25792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4" name="文本框 93"/>
          <p:cNvSpPr txBox="1"/>
          <p:nvPr/>
        </p:nvSpPr>
        <p:spPr>
          <a:xfrm>
            <a:off x="16342564" y="16767154"/>
            <a:ext cx="276038" cy="338554"/>
          </a:xfrm>
          <a:prstGeom prst="rect">
            <a:avLst/>
          </a:prstGeom>
          <a:noFill/>
        </p:spPr>
        <p:txBody>
          <a:bodyPr wrap="none" rtlCol="0">
            <a:spAutoFit/>
          </a:bodyPr>
          <a:lstStyle/>
          <a:p>
            <a:r>
              <a:rPr lang="en-US" altLang="zh-CN" sz="1600" dirty="0" smtClean="0"/>
              <a:t>z</a:t>
            </a:r>
            <a:endParaRPr lang="zh-CN" altLang="en-US" sz="1600" dirty="0"/>
          </a:p>
        </p:txBody>
      </p:sp>
      <p:sp>
        <p:nvSpPr>
          <p:cNvPr id="95" name="文本框 94"/>
          <p:cNvSpPr txBox="1"/>
          <p:nvPr/>
        </p:nvSpPr>
        <p:spPr>
          <a:xfrm>
            <a:off x="14858852" y="18993357"/>
            <a:ext cx="13878071" cy="6494085"/>
          </a:xfrm>
          <a:prstGeom prst="rect">
            <a:avLst/>
          </a:prstGeom>
          <a:noFill/>
        </p:spPr>
        <p:txBody>
          <a:bodyPr wrap="square" rtlCol="0">
            <a:spAutoFit/>
          </a:bodyPr>
          <a:lstStyle/>
          <a:p>
            <a:pPr marL="457200" indent="-457200">
              <a:buFont typeface="Arial" panose="020B0604020202020204" pitchFamily="34" charset="0"/>
              <a:buChar char="•"/>
            </a:pPr>
            <a:r>
              <a:rPr lang="en-US" altLang="zh-CN" sz="3200" dirty="0" smtClean="0"/>
              <a:t>We observe that the wavelength of emission of optical antennas are dependent on its longitudinal length. The longer the antennas, the longer the wavelength of emission is, thus, shorter the resonance frequency. Knowing how the frequency is correlated to the length is important information when it comes to antenna design. </a:t>
            </a:r>
          </a:p>
          <a:p>
            <a:endParaRPr lang="en-US" altLang="zh-CN" sz="3200" dirty="0"/>
          </a:p>
          <a:p>
            <a:pPr marL="457200" indent="-457200">
              <a:buFont typeface="Arial" panose="020B0604020202020204" pitchFamily="34" charset="0"/>
              <a:buChar char="•"/>
            </a:pPr>
            <a:r>
              <a:rPr lang="en-US" altLang="zh-CN" sz="3200" dirty="0" smtClean="0"/>
              <a:t>We observe that the simulations and experiments of the far field radiation pattern of the optical antennas agree. Knowing this, the next step is to try different geometries of antennas and see how that changes the radiation pattern. Being able to control the radiation pattern is a key factor in antenna design.</a:t>
            </a:r>
          </a:p>
          <a:p>
            <a:endParaRPr lang="en-US" altLang="zh-CN" sz="3200" dirty="0"/>
          </a:p>
          <a:p>
            <a:pPr marL="457200" indent="-457200">
              <a:buFont typeface="Arial" panose="020B0604020202020204" pitchFamily="34" charset="0"/>
              <a:buChar char="•"/>
            </a:pPr>
            <a:r>
              <a:rPr lang="en-US" altLang="zh-CN" sz="3200" dirty="0" smtClean="0"/>
              <a:t>In the future, it is important to do photoluminescence experiments to quantify the exact enhancement we get for having those antennas compared to without them.</a:t>
            </a:r>
            <a:endParaRPr lang="zh-CN" altLang="en-US" sz="3200" dirty="0"/>
          </a:p>
        </p:txBody>
      </p:sp>
      <p:pic>
        <p:nvPicPr>
          <p:cNvPr id="148" name="内容占位符 7"/>
          <p:cNvPicPr>
            <a:picLocks noChangeAspect="1"/>
          </p:cNvPicPr>
          <p:nvPr/>
        </p:nvPicPr>
        <p:blipFill rotWithShape="1">
          <a:blip r:embed="rId27"/>
          <a:srcRect l="29369" t="26593" r="37303" b="47734"/>
          <a:stretch/>
        </p:blipFill>
        <p:spPr>
          <a:xfrm>
            <a:off x="5108020" y="12046105"/>
            <a:ext cx="4094050" cy="1773032"/>
          </a:xfrm>
          <a:prstGeom prst="rect">
            <a:avLst/>
          </a:prstGeom>
        </p:spPr>
      </p:pic>
      <p:pic>
        <p:nvPicPr>
          <p:cNvPr id="149" name="内容占位符 7"/>
          <p:cNvPicPr>
            <a:picLocks noChangeAspect="1"/>
          </p:cNvPicPr>
          <p:nvPr/>
        </p:nvPicPr>
        <p:blipFill rotWithShape="1">
          <a:blip r:embed="rId27"/>
          <a:srcRect l="30377" t="59144" r="37303" b="15870"/>
          <a:stretch/>
        </p:blipFill>
        <p:spPr>
          <a:xfrm>
            <a:off x="5221266" y="13650657"/>
            <a:ext cx="3906765" cy="1698015"/>
          </a:xfrm>
          <a:prstGeom prst="rect">
            <a:avLst/>
          </a:prstGeom>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11682</TotalTime>
  <Words>592</Words>
  <Application>Microsoft Office PowerPoint</Application>
  <PresentationFormat>自定义</PresentationFormat>
  <Paragraphs>104</Paragraphs>
  <Slides>1</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MS PGothic</vt:lpstr>
      <vt:lpstr>MS PGothic</vt:lpstr>
      <vt:lpstr>宋体</vt:lpstr>
      <vt:lpstr>Arial</vt:lpstr>
      <vt:lpstr>Calibri</vt:lpstr>
      <vt:lpstr>Helvetica</vt:lpstr>
      <vt:lpstr>Palatino Linotype</vt:lpstr>
      <vt:lpstr>Times</vt:lpstr>
      <vt:lpstr>Blank</vt:lpstr>
      <vt:lpstr>PowerPoint 演示文稿</vt:lpstr>
    </vt:vector>
  </TitlesOfParts>
  <Company>LLNL- PAT Art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McInnis</dc:creator>
  <cp:lastModifiedBy>Chenxi Zhang</cp:lastModifiedBy>
  <cp:revision>121</cp:revision>
  <cp:lastPrinted>2011-08-18T02:00:15Z</cp:lastPrinted>
  <dcterms:created xsi:type="dcterms:W3CDTF">2003-10-27T22:49:51Z</dcterms:created>
  <dcterms:modified xsi:type="dcterms:W3CDTF">2015-08-07T15:19:43Z</dcterms:modified>
</cp:coreProperties>
</file>