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8404800" cy="32918400"/>
  <p:notesSz cx="9383713" cy="7077075"/>
  <p:defaultTextStyle>
    <a:defPPr>
      <a:defRPr lang="en-US"/>
    </a:defPPr>
    <a:lvl1pPr algn="l" rtl="0" fontAlgn="base">
      <a:spcBef>
        <a:spcPct val="0"/>
      </a:spcBef>
      <a:spcAft>
        <a:spcPct val="0"/>
      </a:spcAft>
      <a:defRPr sz="8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80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80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80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8000" kern="1200">
        <a:solidFill>
          <a:schemeClr val="tx1"/>
        </a:solidFill>
        <a:latin typeface="Arial" panose="020B0604020202020204" pitchFamily="34" charset="0"/>
        <a:ea typeface="+mn-ea"/>
        <a:cs typeface="+mn-cs"/>
      </a:defRPr>
    </a:lvl5pPr>
    <a:lvl6pPr marL="2286000" algn="l" defTabSz="914400" rtl="0" eaLnBrk="1" latinLnBrk="0" hangingPunct="1">
      <a:defRPr sz="8000" kern="1200">
        <a:solidFill>
          <a:schemeClr val="tx1"/>
        </a:solidFill>
        <a:latin typeface="Arial" panose="020B0604020202020204" pitchFamily="34" charset="0"/>
        <a:ea typeface="+mn-ea"/>
        <a:cs typeface="+mn-cs"/>
      </a:defRPr>
    </a:lvl6pPr>
    <a:lvl7pPr marL="2743200" algn="l" defTabSz="914400" rtl="0" eaLnBrk="1" latinLnBrk="0" hangingPunct="1">
      <a:defRPr sz="8000" kern="1200">
        <a:solidFill>
          <a:schemeClr val="tx1"/>
        </a:solidFill>
        <a:latin typeface="Arial" panose="020B0604020202020204" pitchFamily="34" charset="0"/>
        <a:ea typeface="+mn-ea"/>
        <a:cs typeface="+mn-cs"/>
      </a:defRPr>
    </a:lvl7pPr>
    <a:lvl8pPr marL="3200400" algn="l" defTabSz="914400" rtl="0" eaLnBrk="1" latinLnBrk="0" hangingPunct="1">
      <a:defRPr sz="8000" kern="1200">
        <a:solidFill>
          <a:schemeClr val="tx1"/>
        </a:solidFill>
        <a:latin typeface="Arial" panose="020B0604020202020204" pitchFamily="34" charset="0"/>
        <a:ea typeface="+mn-ea"/>
        <a:cs typeface="+mn-cs"/>
      </a:defRPr>
    </a:lvl8pPr>
    <a:lvl9pPr marL="3657600" algn="l" defTabSz="914400" rtl="0" eaLnBrk="1" latinLnBrk="0" hangingPunct="1">
      <a:defRPr sz="8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255292"/>
    <a:srgbClr val="01395A"/>
    <a:srgbClr val="D3E1E8"/>
    <a:srgbClr val="023B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0" autoAdjust="0"/>
    <p:restoredTop sz="94260" autoAdjust="0"/>
  </p:normalViewPr>
  <p:slideViewPr>
    <p:cSldViewPr>
      <p:cViewPr>
        <p:scale>
          <a:sx n="14" d="100"/>
          <a:sy n="14" d="100"/>
        </p:scale>
        <p:origin x="1408" y="120"/>
      </p:cViewPr>
      <p:guideLst>
        <p:guide orient="horz" pos="10368"/>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4065588"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en-US"/>
          </a:p>
        </p:txBody>
      </p:sp>
      <p:sp>
        <p:nvSpPr>
          <p:cNvPr id="6147" name="Rectangle 3"/>
          <p:cNvSpPr>
            <a:spLocks noGrp="1" noChangeArrowheads="1"/>
          </p:cNvSpPr>
          <p:nvPr>
            <p:ph type="dt" sz="quarter" idx="1"/>
          </p:nvPr>
        </p:nvSpPr>
        <p:spPr bwMode="auto">
          <a:xfrm>
            <a:off x="5314950" y="0"/>
            <a:ext cx="406717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en-US"/>
          </a:p>
        </p:txBody>
      </p:sp>
      <p:sp>
        <p:nvSpPr>
          <p:cNvPr id="6148" name="Rectangle 4"/>
          <p:cNvSpPr>
            <a:spLocks noGrp="1" noChangeArrowheads="1"/>
          </p:cNvSpPr>
          <p:nvPr>
            <p:ph type="ftr" sz="quarter" idx="2"/>
          </p:nvPr>
        </p:nvSpPr>
        <p:spPr bwMode="auto">
          <a:xfrm>
            <a:off x="0" y="6721475"/>
            <a:ext cx="4065588"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en-US"/>
          </a:p>
        </p:txBody>
      </p:sp>
      <p:sp>
        <p:nvSpPr>
          <p:cNvPr id="6149" name="Rectangle 5"/>
          <p:cNvSpPr>
            <a:spLocks noGrp="1" noChangeArrowheads="1"/>
          </p:cNvSpPr>
          <p:nvPr>
            <p:ph type="sldNum" sz="quarter" idx="3"/>
          </p:nvPr>
        </p:nvSpPr>
        <p:spPr bwMode="auto">
          <a:xfrm>
            <a:off x="5314950" y="6721475"/>
            <a:ext cx="406717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C5B1944-8ED8-4918-83D3-604A4780DD51}" type="slidenum">
              <a:rPr lang="en-US" altLang="en-US"/>
              <a:pPr/>
              <a:t>‹#›</a:t>
            </a:fld>
            <a:endParaRPr lang="en-US" altLang="en-US"/>
          </a:p>
        </p:txBody>
      </p:sp>
    </p:spTree>
    <p:extLst>
      <p:ext uri="{BB962C8B-B14F-4D97-AF65-F5344CB8AC3E}">
        <p14:creationId xmlns:p14="http://schemas.microsoft.com/office/powerpoint/2010/main" val="303311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4065588"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en-US"/>
          </a:p>
        </p:txBody>
      </p:sp>
      <p:sp>
        <p:nvSpPr>
          <p:cNvPr id="10243" name="Rectangle 3"/>
          <p:cNvSpPr>
            <a:spLocks noGrp="1" noChangeArrowheads="1"/>
          </p:cNvSpPr>
          <p:nvPr>
            <p:ph type="dt" idx="1"/>
          </p:nvPr>
        </p:nvSpPr>
        <p:spPr bwMode="auto">
          <a:xfrm>
            <a:off x="5314950" y="0"/>
            <a:ext cx="406717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3143250" y="530225"/>
            <a:ext cx="3097213" cy="26543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938213" y="3362325"/>
            <a:ext cx="7507287" cy="318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0246" name="Rectangle 6"/>
          <p:cNvSpPr>
            <a:spLocks noGrp="1" noChangeArrowheads="1"/>
          </p:cNvSpPr>
          <p:nvPr>
            <p:ph type="ftr" sz="quarter" idx="4"/>
          </p:nvPr>
        </p:nvSpPr>
        <p:spPr bwMode="auto">
          <a:xfrm>
            <a:off x="0" y="6721475"/>
            <a:ext cx="4065588"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en-US"/>
          </a:p>
        </p:txBody>
      </p:sp>
      <p:sp>
        <p:nvSpPr>
          <p:cNvPr id="10247" name="Rectangle 7"/>
          <p:cNvSpPr>
            <a:spLocks noGrp="1" noChangeArrowheads="1"/>
          </p:cNvSpPr>
          <p:nvPr>
            <p:ph type="sldNum" sz="quarter" idx="5"/>
          </p:nvPr>
        </p:nvSpPr>
        <p:spPr bwMode="auto">
          <a:xfrm>
            <a:off x="5314950" y="6721475"/>
            <a:ext cx="406717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B4C1AF2-CEC1-4455-B8C6-D62B03905AA4}" type="slidenum">
              <a:rPr lang="en-US" altLang="en-US"/>
              <a:pPr/>
              <a:t>‹#›</a:t>
            </a:fld>
            <a:endParaRPr lang="en-US" altLang="en-US"/>
          </a:p>
        </p:txBody>
      </p:sp>
    </p:spTree>
    <p:extLst>
      <p:ext uri="{BB962C8B-B14F-4D97-AF65-F5344CB8AC3E}">
        <p14:creationId xmlns:p14="http://schemas.microsoft.com/office/powerpoint/2010/main" val="15708687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DE4100-2244-4E3A-9F2A-4852E21E7803}" type="slidenum">
              <a:rPr lang="en-US" altLang="en-US"/>
              <a:pPr eaLnBrk="1" hangingPunct="1">
                <a:spcBef>
                  <a:spcPct val="0"/>
                </a:spcBef>
              </a:pPr>
              <a:t>1</a:t>
            </a:fld>
            <a:endParaRPr lang="en-US"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672420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79725" y="10226675"/>
            <a:ext cx="32645350" cy="7054850"/>
          </a:xfrm>
        </p:spPr>
        <p:txBody>
          <a:bodyPr/>
          <a:lstStyle/>
          <a:p>
            <a:r>
              <a:rPr lang="en-US" smtClean="0"/>
              <a:t>Click to edit Master title style</a:t>
            </a:r>
            <a:endParaRPr lang="en-US"/>
          </a:p>
        </p:txBody>
      </p:sp>
      <p:sp>
        <p:nvSpPr>
          <p:cNvPr id="3" name="Subtitle 2"/>
          <p:cNvSpPr>
            <a:spLocks noGrp="1"/>
          </p:cNvSpPr>
          <p:nvPr>
            <p:ph type="subTitle" idx="1"/>
          </p:nvPr>
        </p:nvSpPr>
        <p:spPr>
          <a:xfrm>
            <a:off x="5761038" y="18653125"/>
            <a:ext cx="2688272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4265DE4-2D9B-4C95-AEF8-25E3A2190C0B}" type="slidenum">
              <a:rPr lang="en-US" altLang="en-US"/>
              <a:pPr/>
              <a:t>‹#›</a:t>
            </a:fld>
            <a:endParaRPr lang="en-US" altLang="en-US"/>
          </a:p>
        </p:txBody>
      </p:sp>
    </p:spTree>
    <p:extLst>
      <p:ext uri="{BB962C8B-B14F-4D97-AF65-F5344CB8AC3E}">
        <p14:creationId xmlns:p14="http://schemas.microsoft.com/office/powerpoint/2010/main" val="1872186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373396F8-7726-4806-BD6C-865A75BC2C41}" type="slidenum">
              <a:rPr lang="en-US" altLang="en-US"/>
              <a:pPr/>
              <a:t>‹#›</a:t>
            </a:fld>
            <a:endParaRPr lang="en-US" altLang="en-US"/>
          </a:p>
        </p:txBody>
      </p:sp>
    </p:spTree>
    <p:extLst>
      <p:ext uri="{BB962C8B-B14F-4D97-AF65-F5344CB8AC3E}">
        <p14:creationId xmlns:p14="http://schemas.microsoft.com/office/powerpoint/2010/main" val="2355283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3" y="21153438"/>
            <a:ext cx="32643762" cy="65373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033713" y="13952538"/>
            <a:ext cx="32643762"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F7C1D3CB-AF61-4149-94DE-4FE887171D29}" type="slidenum">
              <a:rPr lang="en-US" altLang="en-US"/>
              <a:pPr/>
              <a:t>‹#›</a:t>
            </a:fld>
            <a:endParaRPr lang="en-US" altLang="en-US"/>
          </a:p>
        </p:txBody>
      </p:sp>
    </p:spTree>
    <p:extLst>
      <p:ext uri="{BB962C8B-B14F-4D97-AF65-F5344CB8AC3E}">
        <p14:creationId xmlns:p14="http://schemas.microsoft.com/office/powerpoint/2010/main" val="3221003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20875" y="7680325"/>
            <a:ext cx="17205325" cy="217249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278600" y="7680325"/>
            <a:ext cx="17205325" cy="217249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ABF9F7D6-C867-4866-A25D-F10F945B4449}" type="slidenum">
              <a:rPr lang="en-US" altLang="en-US"/>
              <a:pPr/>
              <a:t>‹#›</a:t>
            </a:fld>
            <a:endParaRPr lang="en-US" altLang="en-US"/>
          </a:p>
        </p:txBody>
      </p:sp>
    </p:spTree>
    <p:extLst>
      <p:ext uri="{BB962C8B-B14F-4D97-AF65-F5344CB8AC3E}">
        <p14:creationId xmlns:p14="http://schemas.microsoft.com/office/powerpoint/2010/main" val="308297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20875" y="7369175"/>
            <a:ext cx="16968788"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20875" y="10439400"/>
            <a:ext cx="16968788"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508788" y="7369175"/>
            <a:ext cx="169751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9508788" y="10439400"/>
            <a:ext cx="169751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9648F5B4-AF4D-4D2C-B928-1AF86542645F}" type="slidenum">
              <a:rPr lang="en-US" altLang="en-US"/>
              <a:pPr/>
              <a:t>‹#›</a:t>
            </a:fld>
            <a:endParaRPr lang="en-US" altLang="en-US"/>
          </a:p>
        </p:txBody>
      </p:sp>
    </p:spTree>
    <p:extLst>
      <p:ext uri="{BB962C8B-B14F-4D97-AF65-F5344CB8AC3E}">
        <p14:creationId xmlns:p14="http://schemas.microsoft.com/office/powerpoint/2010/main" val="1413323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848337F6-499F-48AC-9145-6A6F793DE1F0}" type="slidenum">
              <a:rPr lang="en-US" altLang="en-US"/>
              <a:pPr/>
              <a:t>‹#›</a:t>
            </a:fld>
            <a:endParaRPr lang="en-US" altLang="en-US"/>
          </a:p>
        </p:txBody>
      </p:sp>
    </p:spTree>
    <p:extLst>
      <p:ext uri="{BB962C8B-B14F-4D97-AF65-F5344CB8AC3E}">
        <p14:creationId xmlns:p14="http://schemas.microsoft.com/office/powerpoint/2010/main" val="1747336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946A51A3-8FF2-43DB-BE32-D54618C654AD}" type="slidenum">
              <a:rPr lang="en-US" altLang="en-US"/>
              <a:pPr/>
              <a:t>‹#›</a:t>
            </a:fld>
            <a:endParaRPr lang="en-US" altLang="en-US"/>
          </a:p>
        </p:txBody>
      </p:sp>
    </p:spTree>
    <p:extLst>
      <p:ext uri="{BB962C8B-B14F-4D97-AF65-F5344CB8AC3E}">
        <p14:creationId xmlns:p14="http://schemas.microsoft.com/office/powerpoint/2010/main" val="1843315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875" y="1311275"/>
            <a:ext cx="12634913" cy="55768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5014575" y="1311275"/>
            <a:ext cx="2146935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20875" y="6888163"/>
            <a:ext cx="12634913"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3A3B0BE9-CBB9-4F01-B5C4-3C0A1C144D28}" type="slidenum">
              <a:rPr lang="en-US" altLang="en-US"/>
              <a:pPr/>
              <a:t>‹#›</a:t>
            </a:fld>
            <a:endParaRPr lang="en-US" altLang="en-US"/>
          </a:p>
        </p:txBody>
      </p:sp>
    </p:spTree>
    <p:extLst>
      <p:ext uri="{BB962C8B-B14F-4D97-AF65-F5344CB8AC3E}">
        <p14:creationId xmlns:p14="http://schemas.microsoft.com/office/powerpoint/2010/main" val="1967210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925" y="23042563"/>
            <a:ext cx="23042563" cy="2720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527925" y="2941638"/>
            <a:ext cx="23042563"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7527925" y="25763538"/>
            <a:ext cx="23042563"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D7906355-177D-41FF-8CEC-7BAD080DB44B}" type="slidenum">
              <a:rPr lang="en-US" altLang="en-US"/>
              <a:pPr/>
              <a:t>‹#›</a:t>
            </a:fld>
            <a:endParaRPr lang="en-US" altLang="en-US"/>
          </a:p>
        </p:txBody>
      </p:sp>
    </p:spTree>
    <p:extLst>
      <p:ext uri="{BB962C8B-B14F-4D97-AF65-F5344CB8AC3E}">
        <p14:creationId xmlns:p14="http://schemas.microsoft.com/office/powerpoint/2010/main" val="348619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EAA75ACF-3923-4FFF-BE6D-7C66B4DD9B10}" type="slidenum">
              <a:rPr lang="en-US" altLang="en-US"/>
              <a:pPr/>
              <a:t>‹#›</a:t>
            </a:fld>
            <a:endParaRPr lang="en-US" altLang="en-US"/>
          </a:p>
        </p:txBody>
      </p:sp>
    </p:spTree>
    <p:extLst>
      <p:ext uri="{BB962C8B-B14F-4D97-AF65-F5344CB8AC3E}">
        <p14:creationId xmlns:p14="http://schemas.microsoft.com/office/powerpoint/2010/main" val="1671485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43163" y="1317625"/>
            <a:ext cx="8640762" cy="280876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20875" y="1317625"/>
            <a:ext cx="25769888" cy="280876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C30FE46E-650C-4F49-9A3C-55CA7E3DE7FD}" type="slidenum">
              <a:rPr lang="en-US" altLang="en-US"/>
              <a:pPr/>
              <a:t>‹#›</a:t>
            </a:fld>
            <a:endParaRPr lang="en-US" altLang="en-US"/>
          </a:p>
        </p:txBody>
      </p:sp>
    </p:spTree>
    <p:extLst>
      <p:ext uri="{BB962C8B-B14F-4D97-AF65-F5344CB8AC3E}">
        <p14:creationId xmlns:p14="http://schemas.microsoft.com/office/powerpoint/2010/main" val="4002059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20875" y="1317625"/>
            <a:ext cx="34563050" cy="5486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920875" y="7680325"/>
            <a:ext cx="34563050" cy="21724938"/>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09CFB292-07EA-4AE6-A343-41C3DD5DBE70}" type="slidenum">
              <a:rPr lang="en-US" altLang="en-US"/>
              <a:pPr/>
              <a:t>‹#›</a:t>
            </a:fld>
            <a:endParaRPr lang="en-US" altLang="en-US"/>
          </a:p>
        </p:txBody>
      </p:sp>
    </p:spTree>
    <p:extLst>
      <p:ext uri="{BB962C8B-B14F-4D97-AF65-F5344CB8AC3E}">
        <p14:creationId xmlns:p14="http://schemas.microsoft.com/office/powerpoint/2010/main" val="3766615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20875" y="1317625"/>
            <a:ext cx="3456305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7557" tIns="203779" rIns="407557" bIns="203779"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1920875" y="7680325"/>
            <a:ext cx="34563050" cy="2172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7557" tIns="203779" rIns="407557" bIns="20377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1920875" y="29976763"/>
            <a:ext cx="895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7557" tIns="203779" rIns="407557" bIns="203779" numCol="1" anchor="t" anchorCtr="0" compatLnSpc="1">
            <a:prstTxWarp prst="textNoShape">
              <a:avLst/>
            </a:prstTxWarp>
          </a:bodyPr>
          <a:lstStyle>
            <a:lvl1pPr defTabSz="4075113">
              <a:defRPr sz="6200">
                <a:latin typeface="Arial" charset="0"/>
              </a:defRPr>
            </a:lvl1pPr>
          </a:lstStyle>
          <a:p>
            <a:pPr>
              <a:defRPr/>
            </a:pPr>
            <a:endParaRPr lang="en-US" altLang="en-US"/>
          </a:p>
        </p:txBody>
      </p:sp>
      <p:sp>
        <p:nvSpPr>
          <p:cNvPr id="1029" name="Rectangle 5"/>
          <p:cNvSpPr>
            <a:spLocks noGrp="1" noChangeArrowheads="1"/>
          </p:cNvSpPr>
          <p:nvPr>
            <p:ph type="ftr" sz="quarter" idx="3"/>
          </p:nvPr>
        </p:nvSpPr>
        <p:spPr bwMode="auto">
          <a:xfrm>
            <a:off x="13122275" y="29976763"/>
            <a:ext cx="121602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7557" tIns="203779" rIns="407557" bIns="203779" numCol="1" anchor="t" anchorCtr="0" compatLnSpc="1">
            <a:prstTxWarp prst="textNoShape">
              <a:avLst/>
            </a:prstTxWarp>
          </a:bodyPr>
          <a:lstStyle>
            <a:lvl1pPr algn="ctr" defTabSz="4075113">
              <a:defRPr sz="6200">
                <a:latin typeface="Arial"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27524075" y="29976763"/>
            <a:ext cx="895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07557" tIns="203779" rIns="407557" bIns="203779" numCol="1" anchor="t" anchorCtr="0" compatLnSpc="1">
            <a:prstTxWarp prst="textNoShape">
              <a:avLst/>
            </a:prstTxWarp>
          </a:bodyPr>
          <a:lstStyle>
            <a:lvl1pPr algn="r" defTabSz="4075113">
              <a:defRPr sz="6200"/>
            </a:lvl1pPr>
          </a:lstStyle>
          <a:p>
            <a:fld id="{F3F5DE3C-5452-44DE-A002-71964FAEB9F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075113" rtl="0" eaLnBrk="0" fontAlgn="base" hangingPunct="0">
        <a:spcBef>
          <a:spcPct val="0"/>
        </a:spcBef>
        <a:spcAft>
          <a:spcPct val="0"/>
        </a:spcAft>
        <a:defRPr sz="19600">
          <a:solidFill>
            <a:schemeClr val="tx2"/>
          </a:solidFill>
          <a:latin typeface="+mj-lt"/>
          <a:ea typeface="+mj-ea"/>
          <a:cs typeface="+mj-cs"/>
        </a:defRPr>
      </a:lvl1pPr>
      <a:lvl2pPr algn="ctr" defTabSz="4075113" rtl="0" eaLnBrk="0" fontAlgn="base" hangingPunct="0">
        <a:spcBef>
          <a:spcPct val="0"/>
        </a:spcBef>
        <a:spcAft>
          <a:spcPct val="0"/>
        </a:spcAft>
        <a:defRPr sz="19600">
          <a:solidFill>
            <a:schemeClr val="tx2"/>
          </a:solidFill>
          <a:latin typeface="Arial" charset="0"/>
        </a:defRPr>
      </a:lvl2pPr>
      <a:lvl3pPr algn="ctr" defTabSz="4075113" rtl="0" eaLnBrk="0" fontAlgn="base" hangingPunct="0">
        <a:spcBef>
          <a:spcPct val="0"/>
        </a:spcBef>
        <a:spcAft>
          <a:spcPct val="0"/>
        </a:spcAft>
        <a:defRPr sz="19600">
          <a:solidFill>
            <a:schemeClr val="tx2"/>
          </a:solidFill>
          <a:latin typeface="Arial" charset="0"/>
        </a:defRPr>
      </a:lvl3pPr>
      <a:lvl4pPr algn="ctr" defTabSz="4075113" rtl="0" eaLnBrk="0" fontAlgn="base" hangingPunct="0">
        <a:spcBef>
          <a:spcPct val="0"/>
        </a:spcBef>
        <a:spcAft>
          <a:spcPct val="0"/>
        </a:spcAft>
        <a:defRPr sz="19600">
          <a:solidFill>
            <a:schemeClr val="tx2"/>
          </a:solidFill>
          <a:latin typeface="Arial" charset="0"/>
        </a:defRPr>
      </a:lvl4pPr>
      <a:lvl5pPr algn="ctr" defTabSz="4075113" rtl="0" eaLnBrk="0" fontAlgn="base" hangingPunct="0">
        <a:spcBef>
          <a:spcPct val="0"/>
        </a:spcBef>
        <a:spcAft>
          <a:spcPct val="0"/>
        </a:spcAft>
        <a:defRPr sz="19600">
          <a:solidFill>
            <a:schemeClr val="tx2"/>
          </a:solidFill>
          <a:latin typeface="Arial" charset="0"/>
        </a:defRPr>
      </a:lvl5pPr>
      <a:lvl6pPr marL="457200" algn="ctr" defTabSz="4075113" rtl="0" fontAlgn="base">
        <a:spcBef>
          <a:spcPct val="0"/>
        </a:spcBef>
        <a:spcAft>
          <a:spcPct val="0"/>
        </a:spcAft>
        <a:defRPr sz="19600">
          <a:solidFill>
            <a:schemeClr val="tx2"/>
          </a:solidFill>
          <a:latin typeface="Arial" charset="0"/>
        </a:defRPr>
      </a:lvl6pPr>
      <a:lvl7pPr marL="914400" algn="ctr" defTabSz="4075113" rtl="0" fontAlgn="base">
        <a:spcBef>
          <a:spcPct val="0"/>
        </a:spcBef>
        <a:spcAft>
          <a:spcPct val="0"/>
        </a:spcAft>
        <a:defRPr sz="19600">
          <a:solidFill>
            <a:schemeClr val="tx2"/>
          </a:solidFill>
          <a:latin typeface="Arial" charset="0"/>
        </a:defRPr>
      </a:lvl7pPr>
      <a:lvl8pPr marL="1371600" algn="ctr" defTabSz="4075113" rtl="0" fontAlgn="base">
        <a:spcBef>
          <a:spcPct val="0"/>
        </a:spcBef>
        <a:spcAft>
          <a:spcPct val="0"/>
        </a:spcAft>
        <a:defRPr sz="19600">
          <a:solidFill>
            <a:schemeClr val="tx2"/>
          </a:solidFill>
          <a:latin typeface="Arial" charset="0"/>
        </a:defRPr>
      </a:lvl8pPr>
      <a:lvl9pPr marL="1828800" algn="ctr" defTabSz="4075113" rtl="0" fontAlgn="base">
        <a:spcBef>
          <a:spcPct val="0"/>
        </a:spcBef>
        <a:spcAft>
          <a:spcPct val="0"/>
        </a:spcAft>
        <a:defRPr sz="19600">
          <a:solidFill>
            <a:schemeClr val="tx2"/>
          </a:solidFill>
          <a:latin typeface="Arial" charset="0"/>
        </a:defRPr>
      </a:lvl9pPr>
    </p:titleStyle>
    <p:bodyStyle>
      <a:lvl1pPr marL="1528763" indent="-1528763" algn="l" defTabSz="4075113" rtl="0" eaLnBrk="0" fontAlgn="base" hangingPunct="0">
        <a:spcBef>
          <a:spcPct val="20000"/>
        </a:spcBef>
        <a:spcAft>
          <a:spcPct val="0"/>
        </a:spcAft>
        <a:buChar char="•"/>
        <a:defRPr sz="14300">
          <a:solidFill>
            <a:schemeClr val="tx1"/>
          </a:solidFill>
          <a:latin typeface="+mn-lt"/>
          <a:ea typeface="+mn-ea"/>
          <a:cs typeface="+mn-cs"/>
        </a:defRPr>
      </a:lvl1pPr>
      <a:lvl2pPr marL="3311525" indent="-1273175" algn="l" defTabSz="4075113" rtl="0" eaLnBrk="0" fontAlgn="base" hangingPunct="0">
        <a:spcBef>
          <a:spcPct val="20000"/>
        </a:spcBef>
        <a:spcAft>
          <a:spcPct val="0"/>
        </a:spcAft>
        <a:buChar char="–"/>
        <a:defRPr sz="12500">
          <a:solidFill>
            <a:schemeClr val="tx1"/>
          </a:solidFill>
          <a:latin typeface="+mn-lt"/>
        </a:defRPr>
      </a:lvl2pPr>
      <a:lvl3pPr marL="5094288" indent="-1019175" algn="l" defTabSz="4075113" rtl="0" eaLnBrk="0" fontAlgn="base" hangingPunct="0">
        <a:spcBef>
          <a:spcPct val="20000"/>
        </a:spcBef>
        <a:spcAft>
          <a:spcPct val="0"/>
        </a:spcAft>
        <a:buChar char="•"/>
        <a:defRPr sz="10700">
          <a:solidFill>
            <a:schemeClr val="tx1"/>
          </a:solidFill>
          <a:latin typeface="+mn-lt"/>
        </a:defRPr>
      </a:lvl3pPr>
      <a:lvl4pPr marL="7132638" indent="-1019175" algn="l" defTabSz="4075113" rtl="0" eaLnBrk="0" fontAlgn="base" hangingPunct="0">
        <a:spcBef>
          <a:spcPct val="20000"/>
        </a:spcBef>
        <a:spcAft>
          <a:spcPct val="0"/>
        </a:spcAft>
        <a:buChar char="–"/>
        <a:defRPr sz="8900">
          <a:solidFill>
            <a:schemeClr val="tx1"/>
          </a:solidFill>
          <a:latin typeface="+mn-lt"/>
        </a:defRPr>
      </a:lvl4pPr>
      <a:lvl5pPr marL="9169400" indent="-1017588" algn="l" defTabSz="4075113" rtl="0" eaLnBrk="0" fontAlgn="base" hangingPunct="0">
        <a:spcBef>
          <a:spcPct val="20000"/>
        </a:spcBef>
        <a:spcAft>
          <a:spcPct val="0"/>
        </a:spcAft>
        <a:buChar char="»"/>
        <a:defRPr sz="8900">
          <a:solidFill>
            <a:schemeClr val="tx1"/>
          </a:solidFill>
          <a:latin typeface="+mn-lt"/>
        </a:defRPr>
      </a:lvl5pPr>
      <a:lvl6pPr marL="9626600" indent="-1017588" algn="l" defTabSz="4075113" rtl="0" fontAlgn="base">
        <a:spcBef>
          <a:spcPct val="20000"/>
        </a:spcBef>
        <a:spcAft>
          <a:spcPct val="0"/>
        </a:spcAft>
        <a:buChar char="»"/>
        <a:defRPr sz="8900">
          <a:solidFill>
            <a:schemeClr val="tx1"/>
          </a:solidFill>
          <a:latin typeface="+mn-lt"/>
        </a:defRPr>
      </a:lvl6pPr>
      <a:lvl7pPr marL="10083800" indent="-1017588" algn="l" defTabSz="4075113" rtl="0" fontAlgn="base">
        <a:spcBef>
          <a:spcPct val="20000"/>
        </a:spcBef>
        <a:spcAft>
          <a:spcPct val="0"/>
        </a:spcAft>
        <a:buChar char="»"/>
        <a:defRPr sz="8900">
          <a:solidFill>
            <a:schemeClr val="tx1"/>
          </a:solidFill>
          <a:latin typeface="+mn-lt"/>
        </a:defRPr>
      </a:lvl7pPr>
      <a:lvl8pPr marL="10541000" indent="-1017588" algn="l" defTabSz="4075113" rtl="0" fontAlgn="base">
        <a:spcBef>
          <a:spcPct val="20000"/>
        </a:spcBef>
        <a:spcAft>
          <a:spcPct val="0"/>
        </a:spcAft>
        <a:buChar char="»"/>
        <a:defRPr sz="8900">
          <a:solidFill>
            <a:schemeClr val="tx1"/>
          </a:solidFill>
          <a:latin typeface="+mn-lt"/>
        </a:defRPr>
      </a:lvl8pPr>
      <a:lvl9pPr marL="10998200" indent="-1017588" algn="l" defTabSz="4075113" rtl="0" fontAlgn="base">
        <a:spcBef>
          <a:spcPct val="20000"/>
        </a:spcBef>
        <a:spcAft>
          <a:spcPct val="0"/>
        </a:spcAft>
        <a:buChar char="»"/>
        <a:defRPr sz="8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6181725" y="501650"/>
            <a:ext cx="24831675" cy="283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43" tIns="45614" rIns="91243" bIns="45614">
            <a:spAutoFit/>
          </a:bodyPr>
          <a:lstStyle>
            <a:lvl1pPr eaLnBrk="0" hangingPunct="0">
              <a:spcBef>
                <a:spcPct val="20000"/>
              </a:spcBef>
              <a:buChar char="•"/>
              <a:defRPr sz="14300">
                <a:solidFill>
                  <a:schemeClr val="tx1"/>
                </a:solidFill>
                <a:latin typeface="Arial" panose="020B0604020202020204" pitchFamily="34" charset="0"/>
              </a:defRPr>
            </a:lvl1pPr>
            <a:lvl2pPr marL="742950" indent="-285750" eaLnBrk="0" hangingPunct="0">
              <a:spcBef>
                <a:spcPct val="20000"/>
              </a:spcBef>
              <a:buChar char="–"/>
              <a:defRPr sz="12500">
                <a:solidFill>
                  <a:schemeClr val="tx1"/>
                </a:solidFill>
                <a:latin typeface="Arial" panose="020B0604020202020204" pitchFamily="34" charset="0"/>
              </a:defRPr>
            </a:lvl2pPr>
            <a:lvl3pPr marL="1143000" indent="-228600" eaLnBrk="0" hangingPunct="0">
              <a:spcBef>
                <a:spcPct val="20000"/>
              </a:spcBef>
              <a:buChar char="•"/>
              <a:defRPr sz="10700">
                <a:solidFill>
                  <a:schemeClr val="tx1"/>
                </a:solidFill>
                <a:latin typeface="Arial" panose="020B0604020202020204" pitchFamily="34" charset="0"/>
              </a:defRPr>
            </a:lvl3pPr>
            <a:lvl4pPr marL="1600200" indent="-228600" eaLnBrk="0" hangingPunct="0">
              <a:spcBef>
                <a:spcPct val="20000"/>
              </a:spcBef>
              <a:buChar char="–"/>
              <a:defRPr sz="8900">
                <a:solidFill>
                  <a:schemeClr val="tx1"/>
                </a:solidFill>
                <a:latin typeface="Arial" panose="020B0604020202020204" pitchFamily="34" charset="0"/>
              </a:defRPr>
            </a:lvl4pPr>
            <a:lvl5pPr marL="2057400" indent="-228600" eaLnBrk="0" hangingPunct="0">
              <a:spcBef>
                <a:spcPct val="20000"/>
              </a:spcBef>
              <a:buChar char="»"/>
              <a:defRPr sz="8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8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8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8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50000"/>
              </a:spcBef>
              <a:buFontTx/>
              <a:buNone/>
            </a:pPr>
            <a:r>
              <a:rPr lang="en-US" altLang="en-US" sz="8900" b="1" dirty="0">
                <a:latin typeface="Franklin Gothic Medium" panose="020B0603020102020204" pitchFamily="34" charset="0"/>
                <a:ea typeface="ＭＳ Ｐゴシック" panose="020B0600070205080204" pitchFamily="34" charset="-128"/>
              </a:rPr>
              <a:t>O</a:t>
            </a:r>
            <a:r>
              <a:rPr lang="en-US" altLang="en-US" sz="8900" b="1" dirty="0" smtClean="0">
                <a:latin typeface="Franklin Gothic Medium" panose="020B0603020102020204" pitchFamily="34" charset="0"/>
                <a:ea typeface="ＭＳ Ｐゴシック" panose="020B0600070205080204" pitchFamily="34" charset="-128"/>
              </a:rPr>
              <a:t>ptimization of Thermochemical </a:t>
            </a:r>
            <a:r>
              <a:rPr lang="en-US" altLang="en-US" sz="8900" b="1" dirty="0">
                <a:latin typeface="Franklin Gothic Medium" panose="020B0603020102020204" pitchFamily="34" charset="0"/>
                <a:ea typeface="ＭＳ Ｐゴシック" panose="020B0600070205080204" pitchFamily="34" charset="-128"/>
              </a:rPr>
              <a:t>R</a:t>
            </a:r>
            <a:r>
              <a:rPr lang="en-US" altLang="en-US" sz="8900" b="1" dirty="0" smtClean="0">
                <a:latin typeface="Franklin Gothic Medium" panose="020B0603020102020204" pitchFamily="34" charset="0"/>
                <a:ea typeface="ＭＳ Ｐゴシック" panose="020B0600070205080204" pitchFamily="34" charset="-128"/>
              </a:rPr>
              <a:t>eactions for Eco-friendly </a:t>
            </a:r>
            <a:r>
              <a:rPr lang="en-US" altLang="en-US" sz="8900" b="1" dirty="0">
                <a:latin typeface="Franklin Gothic Medium" panose="020B0603020102020204" pitchFamily="34" charset="0"/>
                <a:ea typeface="ＭＳ Ｐゴシック" panose="020B0600070205080204" pitchFamily="34" charset="-128"/>
              </a:rPr>
              <a:t>P</a:t>
            </a:r>
            <a:r>
              <a:rPr lang="en-US" altLang="en-US" sz="8900" b="1" dirty="0" smtClean="0">
                <a:latin typeface="Franklin Gothic Medium" panose="020B0603020102020204" pitchFamily="34" charset="0"/>
                <a:ea typeface="ＭＳ Ｐゴシック" panose="020B0600070205080204" pitchFamily="34" charset="-128"/>
              </a:rPr>
              <a:t>lastic </a:t>
            </a:r>
            <a:r>
              <a:rPr lang="en-US" altLang="en-US" sz="8900" b="1" dirty="0">
                <a:latin typeface="Franklin Gothic Medium" panose="020B0603020102020204" pitchFamily="34" charset="0"/>
                <a:ea typeface="ＭＳ Ｐゴシック" panose="020B0600070205080204" pitchFamily="34" charset="-128"/>
              </a:rPr>
              <a:t>M</a:t>
            </a:r>
            <a:r>
              <a:rPr lang="en-US" altLang="en-US" sz="8900" b="1" dirty="0" smtClean="0">
                <a:latin typeface="Franklin Gothic Medium" panose="020B0603020102020204" pitchFamily="34" charset="0"/>
                <a:ea typeface="ＭＳ Ｐゴシック" panose="020B0600070205080204" pitchFamily="34" charset="-128"/>
              </a:rPr>
              <a:t>aterials Production</a:t>
            </a:r>
            <a:endParaRPr lang="en-US" altLang="en-US" sz="8900" b="1" dirty="0">
              <a:latin typeface="Franklin Gothic Medium" panose="020B0603020102020204" pitchFamily="34" charset="0"/>
              <a:ea typeface="ＭＳ Ｐゴシック" panose="020B0600070205080204" pitchFamily="34" charset="-128"/>
            </a:endParaRPr>
          </a:p>
        </p:txBody>
      </p:sp>
      <p:sp>
        <p:nvSpPr>
          <p:cNvPr id="2051" name="Rectangle 7"/>
          <p:cNvSpPr>
            <a:spLocks noChangeArrowheads="1"/>
          </p:cNvSpPr>
          <p:nvPr/>
        </p:nvSpPr>
        <p:spPr bwMode="auto">
          <a:xfrm>
            <a:off x="2438400" y="3230563"/>
            <a:ext cx="34442400" cy="1722437"/>
          </a:xfrm>
          <a:prstGeom prst="rect">
            <a:avLst/>
          </a:prstGeom>
          <a:noFill/>
          <a:ln>
            <a:noFill/>
          </a:ln>
          <a:effectLst/>
        </p:spPr>
        <p:txBody>
          <a:bodyPr>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r>
              <a:rPr lang="en-US" altLang="en-US" sz="5900" b="1" dirty="0" smtClean="0">
                <a:latin typeface="Palatino Linotype" panose="02040502050505030304" pitchFamily="18" charset="0"/>
              </a:rPr>
              <a:t>Zeyan Xu</a:t>
            </a:r>
            <a:r>
              <a:rPr lang="en-US" altLang="en-US" sz="5900" b="1" baseline="30000" dirty="0" smtClean="0">
                <a:latin typeface="Palatino Linotype" panose="02040502050505030304" pitchFamily="18" charset="0"/>
              </a:rPr>
              <a:t>1</a:t>
            </a:r>
            <a:r>
              <a:rPr lang="en-US" altLang="en-US" sz="5900" b="1" dirty="0">
                <a:latin typeface="Palatino Linotype" panose="02040502050505030304" pitchFamily="18" charset="0"/>
              </a:rPr>
              <a:t>, </a:t>
            </a:r>
            <a:r>
              <a:rPr lang="en-US" altLang="en-US" sz="5900" b="1" dirty="0" smtClean="0">
                <a:latin typeface="Palatino Linotype" panose="02040502050505030304" pitchFamily="18" charset="0"/>
              </a:rPr>
              <a:t>Brian Neltner</a:t>
            </a:r>
            <a:r>
              <a:rPr lang="en-US" altLang="en-US" sz="5900" b="1" baseline="30000" dirty="0" smtClean="0">
                <a:latin typeface="Palatino Linotype" panose="02040502050505030304" pitchFamily="18" charset="0"/>
              </a:rPr>
              <a:t>2</a:t>
            </a:r>
            <a:r>
              <a:rPr lang="en-US" altLang="en-US" sz="5900" b="1" dirty="0" smtClean="0">
                <a:latin typeface="Palatino Linotype" panose="02040502050505030304" pitchFamily="18" charset="0"/>
              </a:rPr>
              <a:t>, Deepak Dugar</a:t>
            </a:r>
            <a:r>
              <a:rPr lang="en-US" altLang="en-US" sz="5900" b="1" baseline="30000" dirty="0" smtClean="0">
                <a:latin typeface="Palatino Linotype" panose="02040502050505030304" pitchFamily="18" charset="0"/>
              </a:rPr>
              <a:t>2</a:t>
            </a:r>
            <a:endParaRPr lang="en-US" altLang="en-US" sz="5900" b="1" baseline="30000" dirty="0">
              <a:latin typeface="Palatino Linotype" panose="02040502050505030304" pitchFamily="18" charset="0"/>
            </a:endParaRPr>
          </a:p>
          <a:p>
            <a:pPr algn="ctr" eaLnBrk="1" hangingPunct="1">
              <a:spcBef>
                <a:spcPct val="0"/>
              </a:spcBef>
              <a:buFontTx/>
              <a:buNone/>
            </a:pPr>
            <a:r>
              <a:rPr lang="en-US" altLang="en-US" sz="4800" b="1" baseline="30000" dirty="0" smtClean="0">
                <a:latin typeface="Palatino Linotype" panose="02040502050505030304" pitchFamily="18" charset="0"/>
              </a:rPr>
              <a:t>1</a:t>
            </a:r>
            <a:r>
              <a:rPr lang="en-US" altLang="en-US" sz="4800" b="1" dirty="0" smtClean="0">
                <a:latin typeface="Palatino Linotype" panose="02040502050505030304" pitchFamily="18" charset="0"/>
              </a:rPr>
              <a:t>University of Texas at Dallas, </a:t>
            </a:r>
            <a:r>
              <a:rPr lang="en-US" altLang="en-US" sz="4800" b="1" baseline="30000" dirty="0">
                <a:latin typeface="Palatino Linotype" panose="02040502050505030304" pitchFamily="18" charset="0"/>
              </a:rPr>
              <a:t>2</a:t>
            </a:r>
            <a:r>
              <a:rPr lang="en-US" altLang="en-US" sz="4800" b="1" dirty="0">
                <a:latin typeface="Palatino Linotype" panose="02040502050505030304" pitchFamily="18" charset="0"/>
              </a:rPr>
              <a:t>Lawrence Berkeley National Laboratory</a:t>
            </a:r>
          </a:p>
        </p:txBody>
      </p:sp>
      <p:sp>
        <p:nvSpPr>
          <p:cNvPr id="2052" name="Rectangle 35"/>
          <p:cNvSpPr>
            <a:spLocks noChangeArrowheads="1"/>
          </p:cNvSpPr>
          <p:nvPr/>
        </p:nvSpPr>
        <p:spPr bwMode="auto">
          <a:xfrm>
            <a:off x="897732" y="5181600"/>
            <a:ext cx="8610600" cy="265938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endParaRPr lang="en-US" altLang="en-US" sz="8000"/>
          </a:p>
        </p:txBody>
      </p:sp>
      <p:sp>
        <p:nvSpPr>
          <p:cNvPr id="2053" name="Rectangle 36"/>
          <p:cNvSpPr>
            <a:spLocks noChangeArrowheads="1"/>
          </p:cNvSpPr>
          <p:nvPr/>
        </p:nvSpPr>
        <p:spPr bwMode="auto">
          <a:xfrm>
            <a:off x="10210800" y="5181600"/>
            <a:ext cx="8610600" cy="26593800"/>
          </a:xfrm>
          <a:prstGeom prst="rect">
            <a:avLst/>
          </a:prstGeom>
          <a:solidFill>
            <a:schemeClr val="accent5"/>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endParaRPr lang="en-US" altLang="en-US" sz="8000"/>
          </a:p>
        </p:txBody>
      </p:sp>
      <p:sp>
        <p:nvSpPr>
          <p:cNvPr id="2054" name="Rectangle 37"/>
          <p:cNvSpPr>
            <a:spLocks noChangeArrowheads="1"/>
          </p:cNvSpPr>
          <p:nvPr/>
        </p:nvSpPr>
        <p:spPr bwMode="auto">
          <a:xfrm>
            <a:off x="28879800" y="5181600"/>
            <a:ext cx="8610600" cy="26593800"/>
          </a:xfrm>
          <a:prstGeom prst="rect">
            <a:avLst/>
          </a:prstGeom>
          <a:solidFill>
            <a:schemeClr val="accent5"/>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endParaRPr lang="en-US" altLang="en-US" sz="8000"/>
          </a:p>
        </p:txBody>
      </p:sp>
      <p:sp>
        <p:nvSpPr>
          <p:cNvPr id="2055" name="Rectangle 38"/>
          <p:cNvSpPr>
            <a:spLocks noChangeArrowheads="1"/>
          </p:cNvSpPr>
          <p:nvPr/>
        </p:nvSpPr>
        <p:spPr bwMode="auto">
          <a:xfrm>
            <a:off x="19507200" y="5181600"/>
            <a:ext cx="8610600" cy="265938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endParaRPr lang="en-US" altLang="en-US" sz="8000"/>
          </a:p>
        </p:txBody>
      </p:sp>
      <p:sp>
        <p:nvSpPr>
          <p:cNvPr id="2057" name="Rectangle 42"/>
          <p:cNvSpPr>
            <a:spLocks noChangeArrowheads="1"/>
          </p:cNvSpPr>
          <p:nvPr/>
        </p:nvSpPr>
        <p:spPr bwMode="auto">
          <a:xfrm>
            <a:off x="28879800" y="23850600"/>
            <a:ext cx="8610600" cy="1371600"/>
          </a:xfrm>
          <a:prstGeom prst="rect">
            <a:avLst/>
          </a:prstGeom>
          <a:solidFill>
            <a:srgbClr val="002060"/>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r>
              <a:rPr lang="en-US" altLang="en-US" sz="6600" b="1" dirty="0">
                <a:solidFill>
                  <a:schemeClr val="bg1"/>
                </a:solidFill>
                <a:latin typeface="Franklin Gothic Medium" panose="020B0603020102020204" pitchFamily="34" charset="0"/>
              </a:rPr>
              <a:t>ACKNOWLEDGMENTS</a:t>
            </a:r>
          </a:p>
        </p:txBody>
      </p:sp>
      <p:sp>
        <p:nvSpPr>
          <p:cNvPr id="2058" name="Text Box 44"/>
          <p:cNvSpPr txBox="1">
            <a:spLocks noChangeArrowheads="1"/>
          </p:cNvSpPr>
          <p:nvPr/>
        </p:nvSpPr>
        <p:spPr bwMode="auto">
          <a:xfrm>
            <a:off x="19558742" y="6076057"/>
            <a:ext cx="8595916" cy="25699343"/>
          </a:xfrm>
          <a:prstGeom prst="rect">
            <a:avLst/>
          </a:prstGeom>
          <a:solidFill>
            <a:schemeClr val="accent5"/>
          </a:solidFill>
          <a:ln>
            <a:noFill/>
          </a:ln>
          <a:effec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r>
              <a:rPr lang="en-US" altLang="en-US" sz="3400" dirty="0" smtClean="0">
                <a:latin typeface="Palatino Linotype" panose="02040502050505030304" pitchFamily="18" charset="0"/>
              </a:rPr>
              <a:t>Another material that Visolis optimize for is a particular ketone material. There are two main parameters to vary: </a:t>
            </a:r>
          </a:p>
          <a:p>
            <a:pPr marL="457200" indent="-457200" eaLnBrk="1" hangingPunct="1">
              <a:spcBef>
                <a:spcPct val="0"/>
              </a:spcBef>
            </a:pPr>
            <a:r>
              <a:rPr lang="en-US" altLang="en-US" sz="3400" dirty="0" smtClean="0">
                <a:latin typeface="Palatino Linotype" panose="02040502050505030304" pitchFamily="18" charset="0"/>
              </a:rPr>
              <a:t>the temperature of the catalytic process</a:t>
            </a:r>
          </a:p>
          <a:p>
            <a:pPr marL="457200" indent="-457200" eaLnBrk="1" hangingPunct="1">
              <a:spcBef>
                <a:spcPct val="0"/>
              </a:spcBef>
            </a:pPr>
            <a:r>
              <a:rPr lang="en-US" altLang="en-US" sz="3400" dirty="0" smtClean="0">
                <a:latin typeface="Palatino Linotype" panose="02040502050505030304" pitchFamily="18" charset="0"/>
              </a:rPr>
              <a:t>the flow rate of the hydroxyl acid and the carrier gas (nitrogen)</a:t>
            </a:r>
          </a:p>
          <a:p>
            <a:pPr eaLnBrk="1" hangingPunct="1">
              <a:spcBef>
                <a:spcPct val="0"/>
              </a:spcBef>
              <a:buNone/>
            </a:pPr>
            <a:endParaRPr lang="en-US" altLang="en-US" sz="3400" dirty="0" smtClean="0">
              <a:latin typeface="Palatino Linotype" panose="02040502050505030304" pitchFamily="18" charset="0"/>
            </a:endParaRPr>
          </a:p>
          <a:p>
            <a:pPr eaLnBrk="1" hangingPunct="1">
              <a:spcBef>
                <a:spcPct val="0"/>
              </a:spcBef>
              <a:buNone/>
            </a:pPr>
            <a:endParaRPr lang="en-US" altLang="en-US" sz="3400" dirty="0">
              <a:latin typeface="Palatino Linotype" panose="02040502050505030304" pitchFamily="18" charset="0"/>
            </a:endParaRPr>
          </a:p>
          <a:p>
            <a:pPr eaLnBrk="1" hangingPunct="1">
              <a:spcBef>
                <a:spcPct val="0"/>
              </a:spcBef>
              <a:buNone/>
            </a:pPr>
            <a:r>
              <a:rPr lang="en-US" altLang="en-US" sz="3400" dirty="0" smtClean="0">
                <a:latin typeface="Palatino Linotype" panose="02040502050505030304" pitchFamily="18" charset="0"/>
              </a:rPr>
              <a:t>The results are analyzed with High Performance Liquid Chromatography:</a:t>
            </a: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r>
              <a:rPr lang="en-US" altLang="en-US" sz="3400" dirty="0" smtClean="0">
                <a:latin typeface="Palatino Linotype" panose="02040502050505030304" pitchFamily="18" charset="0"/>
              </a:rPr>
              <a:t>To aid the visualization of the results, data points are plotted in the graph below</a:t>
            </a:r>
            <a:r>
              <a:rPr lang="en-US" altLang="en-US" sz="3400" dirty="0" smtClean="0">
                <a:latin typeface="Palatino Linotype" panose="02040502050505030304" pitchFamily="18" charset="0"/>
              </a:rPr>
              <a:t>:</a:t>
            </a: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algn="ctr" eaLnBrk="1" hangingPunct="1">
              <a:spcBef>
                <a:spcPct val="0"/>
              </a:spcBef>
              <a:buFontTx/>
              <a:buNone/>
            </a:pPr>
            <a:endParaRPr lang="en-US" altLang="en-US" sz="2400" dirty="0" smtClean="0">
              <a:latin typeface="Palatino Linotype" panose="02040502050505030304" pitchFamily="18" charset="0"/>
            </a:endParaRPr>
          </a:p>
          <a:p>
            <a:pPr algn="ctr" eaLnBrk="1" hangingPunct="1">
              <a:spcBef>
                <a:spcPct val="0"/>
              </a:spcBef>
              <a:buFontTx/>
              <a:buNone/>
            </a:pPr>
            <a:endParaRPr lang="en-US" altLang="en-US" sz="2400" dirty="0" smtClean="0">
              <a:latin typeface="Palatino Linotype" panose="02040502050505030304" pitchFamily="18" charset="0"/>
            </a:endParaRPr>
          </a:p>
          <a:p>
            <a:pPr algn="ctr" eaLnBrk="1" hangingPunct="1">
              <a:spcBef>
                <a:spcPct val="0"/>
              </a:spcBef>
              <a:buFontTx/>
              <a:buNone/>
            </a:pPr>
            <a:endParaRPr lang="en-US" altLang="en-US" sz="2400" dirty="0" smtClean="0">
              <a:latin typeface="Palatino Linotype" panose="02040502050505030304" pitchFamily="18" charset="0"/>
            </a:endParaRPr>
          </a:p>
          <a:p>
            <a:pPr algn="ctr" eaLnBrk="1" hangingPunct="1">
              <a:spcBef>
                <a:spcPct val="0"/>
              </a:spcBef>
              <a:buFontTx/>
              <a:buNone/>
            </a:pPr>
            <a:r>
              <a:rPr lang="en-US" altLang="en-US" sz="2400" dirty="0" smtClean="0">
                <a:latin typeface="Palatino Linotype" panose="02040502050505030304" pitchFamily="18" charset="0"/>
              </a:rPr>
              <a:t>Fig. 5  Plot of yield</a:t>
            </a:r>
          </a:p>
          <a:p>
            <a:pPr algn="ctr" eaLnBrk="1" hangingPunct="1">
              <a:spcBef>
                <a:spcPct val="0"/>
              </a:spcBef>
              <a:buFontTx/>
              <a:buNone/>
            </a:pPr>
            <a:endParaRPr lang="en-US" altLang="en-US" sz="2400" dirty="0">
              <a:latin typeface="Palatino Linotype" panose="02040502050505030304" pitchFamily="18" charset="0"/>
            </a:endParaRPr>
          </a:p>
          <a:p>
            <a:pPr algn="ctr" eaLnBrk="1" hangingPunct="1">
              <a:spcBef>
                <a:spcPct val="0"/>
              </a:spcBef>
              <a:buFontTx/>
              <a:buNone/>
            </a:pPr>
            <a:endParaRPr lang="en-US" altLang="en-US" sz="2400" dirty="0" smtClean="0">
              <a:latin typeface="Palatino Linotype" panose="02040502050505030304" pitchFamily="18" charset="0"/>
            </a:endParaRPr>
          </a:p>
          <a:p>
            <a:pPr algn="ctr" eaLnBrk="1" hangingPunct="1">
              <a:spcBef>
                <a:spcPct val="0"/>
              </a:spcBef>
              <a:buFontTx/>
              <a:buNone/>
            </a:pPr>
            <a:endParaRPr lang="en-US" altLang="en-US" sz="2400" dirty="0">
              <a:latin typeface="Palatino Linotype" panose="02040502050505030304" pitchFamily="18" charset="0"/>
            </a:endParaRPr>
          </a:p>
        </p:txBody>
      </p:sp>
      <p:sp>
        <p:nvSpPr>
          <p:cNvPr id="2059" name="Text Box 45"/>
          <p:cNvSpPr txBox="1">
            <a:spLocks noChangeArrowheads="1"/>
          </p:cNvSpPr>
          <p:nvPr/>
        </p:nvSpPr>
        <p:spPr bwMode="auto">
          <a:xfrm>
            <a:off x="28882748" y="25372256"/>
            <a:ext cx="8627268"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eaLnBrk="1" hangingPunct="1">
              <a:spcBef>
                <a:spcPct val="0"/>
              </a:spcBef>
              <a:buFontTx/>
              <a:buNone/>
            </a:pPr>
            <a:r>
              <a:rPr lang="en-US" altLang="en-US" sz="3200" dirty="0">
                <a:latin typeface="Palatino Linotype" panose="02040502050505030304" pitchFamily="18" charset="0"/>
              </a:rPr>
              <a:t>This work was supported in part by the U.S. Department of Energy, Office of Science, Office of Workforce Development for Teachers and Scientists (WDTS) under the Science Undergraduate Laboratory Internship (SULI) </a:t>
            </a:r>
            <a:r>
              <a:rPr lang="en-US" altLang="en-US" sz="3200" dirty="0" smtClean="0">
                <a:latin typeface="Palatino Linotype" panose="02040502050505030304" pitchFamily="18" charset="0"/>
              </a:rPr>
              <a:t>program.</a:t>
            </a:r>
            <a:r>
              <a:rPr lang="en-US" altLang="en-US" sz="3200" dirty="0">
                <a:latin typeface="Palatino Linotype" panose="02040502050505030304" pitchFamily="18" charset="0"/>
              </a:rPr>
              <a:t> </a:t>
            </a:r>
            <a:r>
              <a:rPr lang="en-US" altLang="en-US" sz="3200" dirty="0" smtClean="0">
                <a:latin typeface="Palatino Linotype" panose="02040502050505030304" pitchFamily="18" charset="0"/>
              </a:rPr>
              <a:t>The </a:t>
            </a:r>
            <a:r>
              <a:rPr lang="en-US" altLang="en-US" sz="3200" dirty="0" smtClean="0">
                <a:latin typeface="Palatino Linotype" panose="02040502050505030304" pitchFamily="18" charset="0"/>
              </a:rPr>
              <a:t>author would like to thank her associate mentor Dr. Brian </a:t>
            </a:r>
            <a:r>
              <a:rPr lang="en-US" altLang="en-US" sz="3200" dirty="0" err="1" smtClean="0">
                <a:latin typeface="Palatino Linotype" panose="02040502050505030304" pitchFamily="18" charset="0"/>
              </a:rPr>
              <a:t>Neltner</a:t>
            </a:r>
            <a:r>
              <a:rPr lang="en-US" altLang="en-US" sz="3200" dirty="0" smtClean="0">
                <a:latin typeface="Palatino Linotype" panose="02040502050505030304" pitchFamily="18" charset="0"/>
              </a:rPr>
              <a:t>, and mentor Dr. Deepak </a:t>
            </a:r>
            <a:r>
              <a:rPr lang="en-US" altLang="en-US" sz="3200" dirty="0" err="1" smtClean="0">
                <a:latin typeface="Palatino Linotype" panose="02040502050505030304" pitchFamily="18" charset="0"/>
              </a:rPr>
              <a:t>Dugar</a:t>
            </a:r>
            <a:r>
              <a:rPr lang="en-US" altLang="en-US" sz="3200" dirty="0">
                <a:latin typeface="Palatino Linotype" panose="02040502050505030304" pitchFamily="18" charset="0"/>
              </a:rPr>
              <a:t>,</a:t>
            </a:r>
            <a:r>
              <a:rPr lang="en-US" altLang="en-US" sz="3200" dirty="0" smtClean="0">
                <a:latin typeface="Palatino Linotype" panose="02040502050505030304" pitchFamily="18" charset="0"/>
              </a:rPr>
              <a:t> as well as Prof. </a:t>
            </a:r>
            <a:r>
              <a:rPr lang="en-US" altLang="en-US" sz="3200" dirty="0" err="1" smtClean="0">
                <a:latin typeface="Palatino Linotype" panose="02040502050505030304" pitchFamily="18" charset="0"/>
              </a:rPr>
              <a:t>Toste’s</a:t>
            </a:r>
            <a:r>
              <a:rPr lang="en-US" altLang="en-US" sz="3200" dirty="0" smtClean="0">
                <a:latin typeface="Palatino Linotype" panose="02040502050505030304" pitchFamily="18" charset="0"/>
              </a:rPr>
              <a:t> group at UC Berkeley</a:t>
            </a:r>
            <a:r>
              <a:rPr lang="en-US" altLang="en-US" sz="3200" dirty="0" smtClean="0">
                <a:latin typeface="Palatino Linotype" panose="02040502050505030304" pitchFamily="18" charset="0"/>
              </a:rPr>
              <a:t> </a:t>
            </a:r>
            <a:r>
              <a:rPr lang="en-US" altLang="en-US" sz="3200" dirty="0">
                <a:latin typeface="Palatino Linotype" panose="02040502050505030304" pitchFamily="18" charset="0"/>
              </a:rPr>
              <a:t>for being very accessible and </a:t>
            </a:r>
            <a:r>
              <a:rPr lang="en-US" altLang="en-US" sz="3200" dirty="0" smtClean="0">
                <a:latin typeface="Palatino Linotype" panose="02040502050505030304" pitchFamily="18" charset="0"/>
              </a:rPr>
              <a:t>supportive. </a:t>
            </a:r>
            <a:endParaRPr lang="en-US" altLang="en-US" sz="3200" dirty="0">
              <a:latin typeface="Palatino Linotype" panose="02040502050505030304" pitchFamily="18" charset="0"/>
            </a:endParaRPr>
          </a:p>
        </p:txBody>
      </p:sp>
      <p:sp>
        <p:nvSpPr>
          <p:cNvPr id="2081" name="Text Box 76"/>
          <p:cNvSpPr txBox="1">
            <a:spLocks noChangeArrowheads="1"/>
          </p:cNvSpPr>
          <p:nvPr/>
        </p:nvSpPr>
        <p:spPr bwMode="auto">
          <a:xfrm>
            <a:off x="10206434" y="20749820"/>
            <a:ext cx="86106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eaLnBrk="1" hangingPunct="1">
              <a:spcBef>
                <a:spcPct val="0"/>
              </a:spcBef>
              <a:buNone/>
            </a:pPr>
            <a:r>
              <a:rPr lang="en-US" altLang="en-US" sz="3400" dirty="0" smtClean="0">
                <a:latin typeface="Palatino Linotype" panose="02040502050505030304" pitchFamily="18" charset="0"/>
              </a:rPr>
              <a:t>The Visolis process aims to maximize the yield of </a:t>
            </a:r>
            <a:r>
              <a:rPr lang="en-US" altLang="en-US" sz="3400" dirty="0" smtClean="0">
                <a:latin typeface="Palatino Linotype" panose="02040502050505030304" pitchFamily="18" charset="0"/>
              </a:rPr>
              <a:t>a particular diene material as it is crucial role in elastomer applications.</a:t>
            </a:r>
            <a:endParaRPr lang="en-US" altLang="en-US" sz="3400" dirty="0">
              <a:latin typeface="Palatino Linotype" panose="02040502050505030304" pitchFamily="18" charset="0"/>
            </a:endParaRPr>
          </a:p>
          <a:p>
            <a:pPr eaLnBrk="1" hangingPunct="1">
              <a:spcBef>
                <a:spcPct val="0"/>
              </a:spcBef>
              <a:buNone/>
            </a:pPr>
            <a:endParaRPr lang="en-US" altLang="en-US" sz="3400" dirty="0" smtClean="0">
              <a:latin typeface="Palatino Linotype" panose="02040502050505030304" pitchFamily="18" charset="0"/>
            </a:endParaRPr>
          </a:p>
          <a:p>
            <a:pPr eaLnBrk="1" hangingPunct="1">
              <a:spcBef>
                <a:spcPct val="0"/>
              </a:spcBef>
              <a:buNone/>
            </a:pPr>
            <a:r>
              <a:rPr lang="en-US" altLang="en-US" sz="3400" dirty="0" smtClean="0">
                <a:latin typeface="Palatino Linotype" panose="02040502050505030304" pitchFamily="18" charset="0"/>
              </a:rPr>
              <a:t>The </a:t>
            </a:r>
            <a:r>
              <a:rPr lang="en-US" altLang="en-US" sz="3400" dirty="0" smtClean="0">
                <a:latin typeface="Palatino Linotype" panose="02040502050505030304" pitchFamily="18" charset="0"/>
              </a:rPr>
              <a:t>temperatures of the reactions are varied, results are collected and analyzed with gas chromatography (GC).</a:t>
            </a:r>
            <a:endParaRPr lang="en-US" altLang="en-US" sz="3400" dirty="0">
              <a:latin typeface="Palatino Linotype" panose="02040502050505030304" pitchFamily="18" charset="0"/>
            </a:endParaRPr>
          </a:p>
        </p:txBody>
      </p:sp>
      <p:sp>
        <p:nvSpPr>
          <p:cNvPr id="2084" name="Text Box 438"/>
          <p:cNvSpPr txBox="1">
            <a:spLocks noChangeArrowheads="1"/>
          </p:cNvSpPr>
          <p:nvPr/>
        </p:nvSpPr>
        <p:spPr bwMode="auto">
          <a:xfrm>
            <a:off x="9923066" y="12767313"/>
            <a:ext cx="9144000" cy="697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0" tIns="457200" rIns="457200" bIns="457200">
            <a:spAutoFit/>
          </a:bodyPr>
          <a:lstStyle>
            <a:lvl1pPr defTabSz="4389438" eaLnBrk="0" hangingPunct="0">
              <a:spcBef>
                <a:spcPct val="20000"/>
              </a:spcBef>
              <a:buChar char="•"/>
              <a:defRPr sz="14300">
                <a:solidFill>
                  <a:schemeClr val="tx1"/>
                </a:solidFill>
                <a:latin typeface="Arial" panose="020B0604020202020204" pitchFamily="34" charset="0"/>
              </a:defRPr>
            </a:lvl1pPr>
            <a:lvl2pPr marL="742950" indent="-285750" defTabSz="4389438" eaLnBrk="0" hangingPunct="0">
              <a:spcBef>
                <a:spcPct val="20000"/>
              </a:spcBef>
              <a:buChar char="–"/>
              <a:defRPr sz="12500">
                <a:solidFill>
                  <a:schemeClr val="tx1"/>
                </a:solidFill>
                <a:latin typeface="Arial" panose="020B0604020202020204" pitchFamily="34" charset="0"/>
              </a:defRPr>
            </a:lvl2pPr>
            <a:lvl3pPr marL="1143000" indent="-228600" defTabSz="4389438" eaLnBrk="0" hangingPunct="0">
              <a:spcBef>
                <a:spcPct val="20000"/>
              </a:spcBef>
              <a:buChar char="•"/>
              <a:defRPr sz="10700">
                <a:solidFill>
                  <a:schemeClr val="tx1"/>
                </a:solidFill>
                <a:latin typeface="Arial" panose="020B0604020202020204" pitchFamily="34" charset="0"/>
              </a:defRPr>
            </a:lvl3pPr>
            <a:lvl4pPr marL="1600200" indent="-228600" defTabSz="4389438" eaLnBrk="0" hangingPunct="0">
              <a:spcBef>
                <a:spcPct val="20000"/>
              </a:spcBef>
              <a:buChar char="–"/>
              <a:defRPr sz="8900">
                <a:solidFill>
                  <a:schemeClr val="tx1"/>
                </a:solidFill>
                <a:latin typeface="Arial" panose="020B0604020202020204" pitchFamily="34" charset="0"/>
              </a:defRPr>
            </a:lvl4pPr>
            <a:lvl5pPr marL="2057400" indent="-228600" defTabSz="4389438" eaLnBrk="0" hangingPunct="0">
              <a:spcBef>
                <a:spcPct val="20000"/>
              </a:spcBef>
              <a:buChar char="»"/>
              <a:defRPr sz="8900">
                <a:solidFill>
                  <a:schemeClr val="tx1"/>
                </a:solidFill>
                <a:latin typeface="Arial" panose="020B0604020202020204" pitchFamily="34" charset="0"/>
              </a:defRPr>
            </a:lvl5pPr>
            <a:lvl6pPr marL="2514600" indent="-228600" defTabSz="4389438" eaLnBrk="0" fontAlgn="base" hangingPunct="0">
              <a:spcBef>
                <a:spcPct val="20000"/>
              </a:spcBef>
              <a:spcAft>
                <a:spcPct val="0"/>
              </a:spcAft>
              <a:buChar char="»"/>
              <a:defRPr sz="8900">
                <a:solidFill>
                  <a:schemeClr val="tx1"/>
                </a:solidFill>
                <a:latin typeface="Arial" panose="020B0604020202020204" pitchFamily="34" charset="0"/>
              </a:defRPr>
            </a:lvl6pPr>
            <a:lvl7pPr marL="2971800" indent="-228600" defTabSz="4389438" eaLnBrk="0" fontAlgn="base" hangingPunct="0">
              <a:spcBef>
                <a:spcPct val="20000"/>
              </a:spcBef>
              <a:spcAft>
                <a:spcPct val="0"/>
              </a:spcAft>
              <a:buChar char="»"/>
              <a:defRPr sz="8900">
                <a:solidFill>
                  <a:schemeClr val="tx1"/>
                </a:solidFill>
                <a:latin typeface="Arial" panose="020B0604020202020204" pitchFamily="34" charset="0"/>
              </a:defRPr>
            </a:lvl7pPr>
            <a:lvl8pPr marL="3429000" indent="-228600" defTabSz="4389438" eaLnBrk="0" fontAlgn="base" hangingPunct="0">
              <a:spcBef>
                <a:spcPct val="20000"/>
              </a:spcBef>
              <a:spcAft>
                <a:spcPct val="0"/>
              </a:spcAft>
              <a:buChar char="»"/>
              <a:defRPr sz="8900">
                <a:solidFill>
                  <a:schemeClr val="tx1"/>
                </a:solidFill>
                <a:latin typeface="Arial" panose="020B0604020202020204" pitchFamily="34" charset="0"/>
              </a:defRPr>
            </a:lvl8pPr>
            <a:lvl9pPr marL="3886200" indent="-228600" defTabSz="4389438"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lnSpc>
                <a:spcPct val="150000"/>
              </a:lnSpc>
              <a:spcBef>
                <a:spcPct val="0"/>
              </a:spcBef>
              <a:buNone/>
            </a:pPr>
            <a:r>
              <a:rPr lang="en-US" altLang="en-US" sz="2400" dirty="0" smtClean="0">
                <a:latin typeface="Palatino Linotype" panose="02040502050505030304" pitchFamily="18" charset="0"/>
                <a:ea typeface="ＭＳ Ｐゴシック" panose="020B0600070205080204" pitchFamily="34" charset="-128"/>
              </a:rPr>
              <a:t>Fig. 2  Reactor Setup</a:t>
            </a:r>
            <a:endParaRPr lang="en-US" altLang="en-US" sz="2400" dirty="0" smtClean="0">
              <a:latin typeface="Palatino Linotype" panose="02040502050505030304" pitchFamily="18" charset="0"/>
              <a:ea typeface="ＭＳ Ｐゴシック" panose="020B0600070205080204" pitchFamily="34" charset="-128"/>
            </a:endParaRPr>
          </a:p>
          <a:p>
            <a:pPr algn="ctr" eaLnBrk="1" hangingPunct="1">
              <a:spcBef>
                <a:spcPct val="0"/>
              </a:spcBef>
              <a:buNone/>
            </a:pPr>
            <a:r>
              <a:rPr lang="en-US" altLang="en-US" sz="3400" dirty="0" smtClean="0">
                <a:latin typeface="Palatino Linotype" panose="02040502050505030304" pitchFamily="18" charset="0"/>
                <a:ea typeface="ＭＳ Ｐゴシック" panose="020B0600070205080204" pitchFamily="34" charset="-128"/>
              </a:rPr>
              <a:t>1</a:t>
            </a:r>
            <a:r>
              <a:rPr lang="en-US" altLang="en-US" sz="3400" dirty="0">
                <a:latin typeface="Palatino Linotype" panose="02040502050505030304" pitchFamily="18" charset="0"/>
                <a:ea typeface="ＭＳ Ｐゴシック" panose="020B0600070205080204" pitchFamily="34" charset="-128"/>
              </a:rPr>
              <a:t>. Programmable syringe pump </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2. Mass flow controller </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3. 3-way valve </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4. Reactor furnace </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5. Thermal couple and </a:t>
            </a:r>
            <a:r>
              <a:rPr lang="en-US" altLang="en-US" sz="3400" dirty="0" smtClean="0">
                <a:latin typeface="Palatino Linotype" panose="02040502050505030304" pitchFamily="18" charset="0"/>
                <a:ea typeface="ＭＳ Ｐゴシック" panose="020B0600070205080204" pitchFamily="34" charset="-128"/>
              </a:rPr>
              <a:t>temperature controller</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6. Cooling coil </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7. Debubbler </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8. Waste bottle </a:t>
            </a:r>
          </a:p>
          <a:p>
            <a:pPr algn="ctr" eaLnBrk="1" hangingPunct="1">
              <a:spcBef>
                <a:spcPct val="0"/>
              </a:spcBef>
              <a:buNone/>
            </a:pPr>
            <a:r>
              <a:rPr lang="en-US" altLang="en-US" sz="3400" dirty="0">
                <a:latin typeface="Palatino Linotype" panose="02040502050505030304" pitchFamily="18" charset="0"/>
                <a:ea typeface="ＭＳ Ｐゴシック" panose="020B0600070205080204" pitchFamily="34" charset="-128"/>
              </a:rPr>
              <a:t>9. Dodecane trap</a:t>
            </a:r>
          </a:p>
        </p:txBody>
      </p:sp>
      <p:sp>
        <p:nvSpPr>
          <p:cNvPr id="2090" name="Text Box 105"/>
          <p:cNvSpPr txBox="1">
            <a:spLocks noChangeArrowheads="1"/>
          </p:cNvSpPr>
          <p:nvPr/>
        </p:nvSpPr>
        <p:spPr bwMode="auto">
          <a:xfrm>
            <a:off x="919164" y="5194587"/>
            <a:ext cx="8593932" cy="26622673"/>
          </a:xfrm>
          <a:prstGeom prst="rect">
            <a:avLst/>
          </a:prstGeom>
          <a:solidFill>
            <a:srgbClr val="D3E1E8"/>
          </a:solidFill>
          <a:ln>
            <a:noFill/>
          </a:ln>
        </p:spPr>
        <p:style>
          <a:lnRef idx="3">
            <a:schemeClr val="lt1"/>
          </a:lnRef>
          <a:fillRef idx="1">
            <a:schemeClr val="accent5"/>
          </a:fillRef>
          <a:effectRef idx="1">
            <a:schemeClr val="accent5"/>
          </a:effectRef>
          <a:fontRef idx="minor">
            <a:schemeClr val="lt1"/>
          </a:fontRef>
        </p:style>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r>
              <a:rPr lang="en-US" altLang="en-US" sz="3400" dirty="0" smtClean="0">
                <a:latin typeface="Palatino Linotype" panose="02040502050505030304" pitchFamily="18" charset="0"/>
              </a:rPr>
              <a:t>The manufacturing process of plastics, one </a:t>
            </a:r>
          </a:p>
          <a:p>
            <a:pPr eaLnBrk="1" hangingPunct="1">
              <a:spcBef>
                <a:spcPct val="0"/>
              </a:spcBef>
              <a:buFontTx/>
              <a:buNone/>
            </a:pPr>
            <a:r>
              <a:rPr lang="en-US" altLang="en-US" sz="3400" dirty="0" smtClean="0">
                <a:latin typeface="Palatino Linotype" panose="02040502050505030304" pitchFamily="18" charset="0"/>
              </a:rPr>
              <a:t>of the most widely used materials in the society, has raised concerns due to its high power driven distillation process and large amount of </a:t>
            </a:r>
            <a:r>
              <a:rPr lang="en-US" altLang="en-US" sz="3400" dirty="0" smtClean="0">
                <a:latin typeface="Palatino Linotype" panose="02040502050505030304" pitchFamily="18" charset="0"/>
              </a:rPr>
              <a:t>CO</a:t>
            </a:r>
            <a:r>
              <a:rPr lang="en-US" sz="3600" baseline="-25000" dirty="0">
                <a:latin typeface="Calibri" panose="020F0502020204030204" pitchFamily="34" charset="0"/>
                <a:ea typeface="SimSun" panose="02010600030101010101" pitchFamily="2" charset="-122"/>
                <a:cs typeface="Times New Roman" panose="02020603050405020304" pitchFamily="18" charset="0"/>
              </a:rPr>
              <a:t>2</a:t>
            </a:r>
            <a:r>
              <a:rPr lang="en-US" altLang="en-US" sz="3400" dirty="0" smtClean="0">
                <a:latin typeface="Palatino Linotype" panose="02040502050505030304" pitchFamily="18" charset="0"/>
              </a:rPr>
              <a:t> </a:t>
            </a:r>
            <a:r>
              <a:rPr lang="en-US" altLang="en-US" sz="3400" dirty="0" smtClean="0">
                <a:latin typeface="Palatino Linotype" panose="02040502050505030304" pitchFamily="18" charset="0"/>
              </a:rPr>
              <a:t>emission as a </a:t>
            </a:r>
            <a:r>
              <a:rPr lang="en-US" altLang="en-US" sz="3400" dirty="0" smtClean="0">
                <a:latin typeface="Palatino Linotype" panose="02040502050505030304" pitchFamily="18" charset="0"/>
              </a:rPr>
              <a:t>byproduct</a:t>
            </a:r>
            <a:r>
              <a:rPr lang="en-US" altLang="en-US" sz="3400" dirty="0" smtClean="0">
                <a:latin typeface="Palatino Linotype" panose="02040502050505030304" pitchFamily="18" charset="0"/>
              </a:rPr>
              <a:t>.</a:t>
            </a:r>
          </a:p>
          <a:p>
            <a:pPr eaLnBrk="1" hangingPunct="1">
              <a:spcBef>
                <a:spcPct val="0"/>
              </a:spcBef>
              <a:buFontTx/>
              <a:buNone/>
            </a:pPr>
            <a:r>
              <a:rPr lang="en-US" altLang="en-US" sz="3400" dirty="0" smtClean="0">
                <a:latin typeface="Palatino Linotype" panose="02040502050505030304" pitchFamily="18" charset="0"/>
              </a:rPr>
              <a:t>Visolis Inc., one of the Cyclotron Road projects, solves the issues via a bio-thermochemical engineering process. This project consists of a series of optimization experiments to maximize the yield of the desired plastic materials.</a:t>
            </a: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r>
              <a:rPr lang="en-US" altLang="en-US" sz="3400" dirty="0" smtClean="0">
                <a:latin typeface="Palatino Linotype" panose="02040502050505030304" pitchFamily="18" charset="0"/>
              </a:rPr>
              <a:t>Plastic </a:t>
            </a:r>
            <a:r>
              <a:rPr lang="en-US" altLang="en-US" sz="3400" dirty="0">
                <a:latin typeface="Palatino Linotype" panose="02040502050505030304" pitchFamily="18" charset="0"/>
              </a:rPr>
              <a:t>materials are used extensively in </a:t>
            </a:r>
            <a:r>
              <a:rPr lang="en-US" altLang="en-US" sz="3400" dirty="0" smtClean="0">
                <a:latin typeface="Palatino Linotype" panose="02040502050505030304" pitchFamily="18" charset="0"/>
              </a:rPr>
              <a:t>society for </a:t>
            </a:r>
            <a:r>
              <a:rPr lang="en-US" altLang="en-US" sz="3400" dirty="0">
                <a:latin typeface="Palatino Linotype" panose="02040502050505030304" pitchFamily="18" charset="0"/>
              </a:rPr>
              <a:t>their light-weight, corrosion resisting, insulating </a:t>
            </a:r>
            <a:r>
              <a:rPr lang="en-US" altLang="en-US" sz="3400" dirty="0" smtClean="0">
                <a:latin typeface="Palatino Linotype" panose="02040502050505030304" pitchFamily="18" charset="0"/>
              </a:rPr>
              <a:t>and other </a:t>
            </a:r>
            <a:r>
              <a:rPr lang="en-US" altLang="en-US" sz="3400" dirty="0">
                <a:latin typeface="Palatino Linotype" panose="02040502050505030304" pitchFamily="18" charset="0"/>
              </a:rPr>
              <a:t>desirable properties</a:t>
            </a:r>
            <a:r>
              <a:rPr lang="en-US" altLang="en-US" sz="3400" dirty="0" smtClean="0">
                <a:latin typeface="Palatino Linotype" panose="02040502050505030304" pitchFamily="18" charset="0"/>
              </a:rPr>
              <a:t>. However </a:t>
            </a:r>
            <a:r>
              <a:rPr lang="en-US" altLang="en-US" sz="3400" dirty="0" smtClean="0">
                <a:latin typeface="Palatino Linotype" panose="02040502050505030304" pitchFamily="18" charset="0"/>
              </a:rPr>
              <a:t>the </a:t>
            </a:r>
            <a:r>
              <a:rPr lang="en-US" altLang="en-US" sz="3400" dirty="0" smtClean="0">
                <a:latin typeface="Palatino Linotype" panose="02040502050505030304" pitchFamily="18" charset="0"/>
              </a:rPr>
              <a:t>production </a:t>
            </a:r>
            <a:r>
              <a:rPr lang="en-US" altLang="en-US" sz="3400" dirty="0" smtClean="0">
                <a:latin typeface="Palatino Linotype" panose="02040502050505030304" pitchFamily="18" charset="0"/>
              </a:rPr>
              <a:t>process is both </a:t>
            </a:r>
            <a:r>
              <a:rPr lang="en-US" altLang="en-US" sz="3400" dirty="0" smtClean="0">
                <a:latin typeface="Palatino Linotype" panose="02040502050505030304" pitchFamily="18" charset="0"/>
              </a:rPr>
              <a:t>energy </a:t>
            </a:r>
            <a:r>
              <a:rPr lang="en-US" altLang="en-US" sz="3400" dirty="0" smtClean="0">
                <a:latin typeface="Palatino Linotype" panose="02040502050505030304" pitchFamily="18" charset="0"/>
              </a:rPr>
              <a:t>inefficient and </a:t>
            </a:r>
            <a:r>
              <a:rPr lang="en-US" altLang="en-US" sz="3400" dirty="0" smtClean="0">
                <a:latin typeface="Palatino Linotype" panose="02040502050505030304" pitchFamily="18" charset="0"/>
              </a:rPr>
              <a:t>the large amount of </a:t>
            </a:r>
            <a:r>
              <a:rPr lang="en-US" altLang="en-US" sz="3400" dirty="0" smtClean="0">
                <a:latin typeface="Palatino Linotype" panose="02040502050505030304" pitchFamily="18" charset="0"/>
              </a:rPr>
              <a:t>CO</a:t>
            </a:r>
            <a:r>
              <a:rPr lang="en-US" sz="3600" baseline="-25000" dirty="0">
                <a:latin typeface="Calibri" panose="020F0502020204030204" pitchFamily="34" charset="0"/>
                <a:ea typeface="SimSun" panose="02010600030101010101" pitchFamily="2" charset="-122"/>
                <a:cs typeface="Times New Roman" panose="02020603050405020304" pitchFamily="18" charset="0"/>
              </a:rPr>
              <a:t>2</a:t>
            </a:r>
            <a:r>
              <a:rPr lang="en-US" altLang="en-US" sz="3400" dirty="0" smtClean="0">
                <a:latin typeface="Palatino Linotype" panose="02040502050505030304" pitchFamily="18" charset="0"/>
              </a:rPr>
              <a:t> </a:t>
            </a:r>
            <a:r>
              <a:rPr lang="en-US" altLang="en-US" sz="3400" dirty="0" smtClean="0">
                <a:latin typeface="Palatino Linotype" panose="02040502050505030304" pitchFamily="18" charset="0"/>
              </a:rPr>
              <a:t>it </a:t>
            </a:r>
            <a:r>
              <a:rPr lang="en-US" altLang="en-US" sz="3400" dirty="0" smtClean="0">
                <a:latin typeface="Palatino Linotype" panose="02040502050505030304" pitchFamily="18" charset="0"/>
              </a:rPr>
              <a:t>produces </a:t>
            </a:r>
            <a:r>
              <a:rPr lang="en-US" altLang="en-US" sz="3400" dirty="0" smtClean="0">
                <a:latin typeface="Palatino Linotype" panose="02040502050505030304" pitchFamily="18" charset="0"/>
              </a:rPr>
              <a:t>which is harmful to the atmosphere in the long run. Thus an energy-efficient, eco-friendly method needs to be developed for an ideal production process.</a:t>
            </a: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eaLnBrk="1" hangingPunct="1">
              <a:spcBef>
                <a:spcPct val="0"/>
              </a:spcBef>
              <a:buFontTx/>
              <a:buNone/>
            </a:pPr>
            <a:endParaRPr lang="en-US" altLang="en-US" sz="3400" dirty="0" smtClean="0">
              <a:latin typeface="Palatino Linotype" panose="02040502050505030304" pitchFamily="18" charset="0"/>
            </a:endParaRPr>
          </a:p>
          <a:p>
            <a:pPr algn="ctr" eaLnBrk="1" hangingPunct="1">
              <a:spcBef>
                <a:spcPct val="0"/>
              </a:spcBef>
              <a:buFontTx/>
              <a:buNone/>
            </a:pPr>
            <a:endParaRPr lang="en-US" altLang="en-US" sz="2400" dirty="0" smtClean="0">
              <a:latin typeface="Palatino Linotype" panose="02040502050505030304" pitchFamily="18" charset="0"/>
            </a:endParaRPr>
          </a:p>
          <a:p>
            <a:pPr algn="ctr" eaLnBrk="1" hangingPunct="1">
              <a:spcBef>
                <a:spcPct val="0"/>
              </a:spcBef>
              <a:buFontTx/>
              <a:buNone/>
            </a:pPr>
            <a:endParaRPr lang="en-US" altLang="en-US" sz="2400" dirty="0" smtClean="0">
              <a:latin typeface="Palatino Linotype" panose="02040502050505030304" pitchFamily="18" charset="0"/>
            </a:endParaRPr>
          </a:p>
          <a:p>
            <a:pPr algn="ctr" eaLnBrk="1" hangingPunct="1">
              <a:spcBef>
                <a:spcPct val="0"/>
              </a:spcBef>
              <a:buFontTx/>
              <a:buNone/>
            </a:pPr>
            <a:r>
              <a:rPr lang="en-US" altLang="en-US" sz="2400" dirty="0" smtClean="0">
                <a:latin typeface="Palatino Linotype" panose="02040502050505030304" pitchFamily="18" charset="0"/>
              </a:rPr>
              <a:t>Fig</a:t>
            </a:r>
            <a:r>
              <a:rPr lang="en-US" altLang="en-US" sz="2400" dirty="0" smtClean="0">
                <a:latin typeface="Palatino Linotype" panose="02040502050505030304" pitchFamily="18" charset="0"/>
              </a:rPr>
              <a:t>. 1  Visolis </a:t>
            </a:r>
            <a:r>
              <a:rPr lang="en-US" altLang="en-US" sz="2400" dirty="0" smtClean="0">
                <a:latin typeface="Palatino Linotype" panose="02040502050505030304" pitchFamily="18" charset="0"/>
              </a:rPr>
              <a:t>process</a:t>
            </a:r>
            <a:endParaRPr lang="en-US" altLang="en-US" sz="3400" dirty="0" smtClean="0">
              <a:latin typeface="Palatino Linotype" panose="02040502050505030304" pitchFamily="18" charset="0"/>
            </a:endParaRPr>
          </a:p>
          <a:p>
            <a:pPr eaLnBrk="1" hangingPunct="1">
              <a:spcBef>
                <a:spcPct val="0"/>
              </a:spcBef>
              <a:buFontTx/>
              <a:buNone/>
            </a:pPr>
            <a:r>
              <a:rPr lang="en-US" altLang="en-US" sz="3400" dirty="0" smtClean="0">
                <a:latin typeface="Palatino Linotype" panose="02040502050505030304" pitchFamily="18" charset="0"/>
              </a:rPr>
              <a:t>The </a:t>
            </a:r>
            <a:r>
              <a:rPr lang="en-US" altLang="en-US" sz="3400" dirty="0">
                <a:latin typeface="Palatino Linotype" panose="02040502050505030304" pitchFamily="18" charset="0"/>
              </a:rPr>
              <a:t>idea </a:t>
            </a:r>
            <a:r>
              <a:rPr lang="en-US" altLang="en-US" sz="3400" dirty="0" smtClean="0">
                <a:latin typeface="Palatino Linotype" panose="02040502050505030304" pitchFamily="18" charset="0"/>
              </a:rPr>
              <a:t>of Visolis is </a:t>
            </a:r>
            <a:r>
              <a:rPr lang="en-US" altLang="en-US" sz="3400" dirty="0">
                <a:latin typeface="Palatino Linotype" panose="02040502050505030304" pitchFamily="18" charset="0"/>
              </a:rPr>
              <a:t>to use bio-derived sugar to produce a hydroxyl-acid, and make plastics from the hydroxyl-acid via a high temperature catalysis process. This project studies </a:t>
            </a:r>
            <a:r>
              <a:rPr lang="en-US" altLang="en-US" sz="3400" dirty="0" smtClean="0">
                <a:latin typeface="Palatino Linotype" panose="02040502050505030304" pitchFamily="18" charset="0"/>
              </a:rPr>
              <a:t>and optimizes the production of two key plastics materials: </a:t>
            </a:r>
            <a:r>
              <a:rPr lang="en-US" altLang="en-US" sz="3400" dirty="0" smtClean="0">
                <a:latin typeface="Palatino Linotype" panose="02040502050505030304" pitchFamily="18" charset="0"/>
              </a:rPr>
              <a:t>a diene and a ketone chemical</a:t>
            </a:r>
            <a:r>
              <a:rPr lang="en-US" altLang="en-US" sz="3400" dirty="0" smtClean="0">
                <a:latin typeface="Palatino Linotype" panose="02040502050505030304" pitchFamily="18" charset="0"/>
              </a:rPr>
              <a:t>. </a:t>
            </a:r>
            <a:r>
              <a:rPr lang="en-US" altLang="en-US" sz="3400" dirty="0" smtClean="0">
                <a:latin typeface="Palatino Linotype" panose="02040502050505030304" pitchFamily="18" charset="0"/>
              </a:rPr>
              <a:t>Products are analyzed with gas chromatography, mass spectroscopy and high performance liquid chromatography.</a:t>
            </a:r>
            <a:endParaRPr lang="en-US" altLang="en-US" sz="1100" dirty="0">
              <a:latin typeface="Palatino Linotype" panose="02040502050505030304" pitchFamily="18" charset="0"/>
            </a:endParaRPr>
          </a:p>
        </p:txBody>
      </p:sp>
      <p:sp>
        <p:nvSpPr>
          <p:cNvPr id="2092" name="Text Box 112"/>
          <p:cNvSpPr txBox="1">
            <a:spLocks noChangeArrowheads="1"/>
          </p:cNvSpPr>
          <p:nvPr/>
        </p:nvSpPr>
        <p:spPr bwMode="auto">
          <a:xfrm>
            <a:off x="28957836" y="5411278"/>
            <a:ext cx="85217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eaLnBrk="1" hangingPunct="1">
              <a:spcBef>
                <a:spcPct val="0"/>
              </a:spcBef>
              <a:buNone/>
            </a:pPr>
            <a:r>
              <a:rPr lang="en-US" altLang="en-US" sz="3400" dirty="0" smtClean="0">
                <a:latin typeface="Palatino Linotype" panose="02040502050505030304" pitchFamily="18" charset="0"/>
              </a:rPr>
              <a:t>However, peak intensity increased as a function of the length of time of reaction:</a:t>
            </a:r>
            <a:endParaRPr lang="en-US" altLang="en-US" sz="3400" dirty="0">
              <a:latin typeface="Palatino Linotype" panose="02040502050505030304" pitchFamily="18" charset="0"/>
            </a:endParaRPr>
          </a:p>
        </p:txBody>
      </p:sp>
      <p:pic>
        <p:nvPicPr>
          <p:cNvPr id="209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838200"/>
            <a:ext cx="6233768"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217945" y="838200"/>
            <a:ext cx="7094655"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39"/>
          <p:cNvSpPr>
            <a:spLocks noChangeArrowheads="1"/>
          </p:cNvSpPr>
          <p:nvPr/>
        </p:nvSpPr>
        <p:spPr bwMode="auto">
          <a:xfrm>
            <a:off x="910830" y="12877800"/>
            <a:ext cx="8610600" cy="1371600"/>
          </a:xfrm>
          <a:prstGeom prst="rect">
            <a:avLst/>
          </a:prstGeom>
          <a:solidFill>
            <a:srgbClr val="002060"/>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r>
              <a:rPr lang="en-US" altLang="en-US" sz="6600" b="1" dirty="0" smtClean="0">
                <a:solidFill>
                  <a:schemeClr val="bg1"/>
                </a:solidFill>
                <a:latin typeface="Franklin Gothic Medium" panose="020B0603020102020204" pitchFamily="34" charset="0"/>
              </a:rPr>
              <a:t>INTRODUCTION</a:t>
            </a:r>
            <a:endParaRPr lang="en-US" altLang="en-US" sz="6600" b="1" dirty="0">
              <a:solidFill>
                <a:schemeClr val="bg1"/>
              </a:solidFill>
              <a:latin typeface="Franklin Gothic Medium" panose="020B0603020102020204" pitchFamily="34" charset="0"/>
            </a:endParaRPr>
          </a:p>
        </p:txBody>
      </p:sp>
      <p:sp>
        <p:nvSpPr>
          <p:cNvPr id="64" name="Rectangle 39"/>
          <p:cNvSpPr>
            <a:spLocks noChangeArrowheads="1"/>
          </p:cNvSpPr>
          <p:nvPr/>
        </p:nvSpPr>
        <p:spPr bwMode="auto">
          <a:xfrm>
            <a:off x="10194132" y="5181600"/>
            <a:ext cx="8610600" cy="1371600"/>
          </a:xfrm>
          <a:prstGeom prst="rect">
            <a:avLst/>
          </a:prstGeom>
          <a:solidFill>
            <a:srgbClr val="002060"/>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r>
              <a:rPr lang="en-US" altLang="en-US" sz="6600" b="1" dirty="0" smtClean="0">
                <a:solidFill>
                  <a:schemeClr val="bg1"/>
                </a:solidFill>
                <a:latin typeface="Franklin Gothic Medium" panose="020B0603020102020204" pitchFamily="34" charset="0"/>
              </a:rPr>
              <a:t>REACTOR DESIGN</a:t>
            </a:r>
            <a:endParaRPr lang="en-US" altLang="en-US" sz="6600" b="1" dirty="0">
              <a:solidFill>
                <a:schemeClr val="bg1"/>
              </a:solidFill>
              <a:latin typeface="Franklin Gothic Medium" panose="020B0603020102020204" pitchFamily="34" charset="0"/>
            </a:endParaRPr>
          </a:p>
        </p:txBody>
      </p:sp>
      <p:sp>
        <p:nvSpPr>
          <p:cNvPr id="65" name="Rectangle 39"/>
          <p:cNvSpPr>
            <a:spLocks noChangeArrowheads="1"/>
          </p:cNvSpPr>
          <p:nvPr/>
        </p:nvSpPr>
        <p:spPr bwMode="auto">
          <a:xfrm>
            <a:off x="10233818" y="19181608"/>
            <a:ext cx="8610600" cy="1549984"/>
          </a:xfrm>
          <a:prstGeom prst="rect">
            <a:avLst/>
          </a:prstGeom>
          <a:solidFill>
            <a:srgbClr val="002060"/>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r>
              <a:rPr lang="en-US" altLang="zh-CN" sz="6600" b="1" dirty="0" smtClean="0">
                <a:solidFill>
                  <a:schemeClr val="bg1"/>
                </a:solidFill>
                <a:latin typeface="Franklin Gothic Medium" panose="020B0603020102020204" pitchFamily="34" charset="0"/>
              </a:rPr>
              <a:t>DIENE</a:t>
            </a:r>
            <a:r>
              <a:rPr lang="en-US" altLang="zh-CN" sz="6600" b="1" dirty="0">
                <a:solidFill>
                  <a:schemeClr val="bg1"/>
                </a:solidFill>
                <a:latin typeface="Franklin Gothic Medium" panose="020B0603020102020204" pitchFamily="34" charset="0"/>
              </a:rPr>
              <a:t> </a:t>
            </a:r>
            <a:r>
              <a:rPr lang="en-US" altLang="en-US" sz="6600" b="1" dirty="0" smtClean="0">
                <a:solidFill>
                  <a:schemeClr val="bg1"/>
                </a:solidFill>
                <a:latin typeface="Franklin Gothic Medium" panose="020B0603020102020204" pitchFamily="34" charset="0"/>
              </a:rPr>
              <a:t>OPTIMIZATION</a:t>
            </a:r>
            <a:endParaRPr lang="en-US" altLang="en-US" sz="6600" b="1" dirty="0">
              <a:solidFill>
                <a:schemeClr val="bg1"/>
              </a:solidFill>
              <a:latin typeface="Franklin Gothic Medium" panose="020B0603020102020204" pitchFamily="34" charset="0"/>
            </a:endParaRPr>
          </a:p>
        </p:txBody>
      </p:sp>
      <p:sp>
        <p:nvSpPr>
          <p:cNvPr id="66" name="Rectangle 39"/>
          <p:cNvSpPr>
            <a:spLocks noChangeArrowheads="1"/>
          </p:cNvSpPr>
          <p:nvPr/>
        </p:nvSpPr>
        <p:spPr bwMode="auto">
          <a:xfrm>
            <a:off x="19494500" y="5181600"/>
            <a:ext cx="8610600" cy="1371600"/>
          </a:xfrm>
          <a:prstGeom prst="rect">
            <a:avLst/>
          </a:prstGeom>
          <a:solidFill>
            <a:srgbClr val="002060"/>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r>
              <a:rPr lang="en-US" altLang="en-US" sz="6600" b="1" dirty="0" smtClean="0">
                <a:solidFill>
                  <a:schemeClr val="bg1"/>
                </a:solidFill>
                <a:latin typeface="Franklin Gothic Medium" panose="020B0603020102020204" pitchFamily="34" charset="0"/>
              </a:rPr>
              <a:t>KETONE </a:t>
            </a:r>
            <a:r>
              <a:rPr lang="en-US" altLang="en-US" sz="6600" b="1" dirty="0" smtClean="0">
                <a:solidFill>
                  <a:schemeClr val="bg1"/>
                </a:solidFill>
                <a:latin typeface="Franklin Gothic Medium" panose="020B0603020102020204" pitchFamily="34" charset="0"/>
              </a:rPr>
              <a:t>OPTIMIZATION</a:t>
            </a:r>
            <a:endParaRPr lang="en-US" altLang="en-US" sz="6600" b="1" dirty="0">
              <a:solidFill>
                <a:schemeClr val="bg1"/>
              </a:solidFill>
              <a:latin typeface="Franklin Gothic Medium" panose="020B0603020102020204" pitchFamily="34" charset="0"/>
            </a:endParaRP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23751" t="21113" r="25001" b="10002"/>
          <a:stretch/>
        </p:blipFill>
        <p:spPr>
          <a:xfrm>
            <a:off x="10248502" y="6587264"/>
            <a:ext cx="8581232" cy="6488248"/>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2547488151"/>
              </p:ext>
            </p:extLst>
          </p:nvPr>
        </p:nvGraphicFramePr>
        <p:xfrm>
          <a:off x="10460633" y="24769943"/>
          <a:ext cx="8102201" cy="5565644"/>
        </p:xfrm>
        <a:graphic>
          <a:graphicData uri="http://schemas.openxmlformats.org/drawingml/2006/table">
            <a:tbl>
              <a:tblPr firstRow="1" bandRow="1">
                <a:tableStyleId>{18603FDC-E32A-4AB5-989C-0864C3EAD2B8}</a:tableStyleId>
              </a:tblPr>
              <a:tblGrid>
                <a:gridCol w="3053004"/>
                <a:gridCol w="3104597"/>
                <a:gridCol w="1944600"/>
              </a:tblGrid>
              <a:tr h="1391411">
                <a:tc>
                  <a:txBody>
                    <a:bodyPr/>
                    <a:lstStyle/>
                    <a:p>
                      <a:pPr algn="ctr"/>
                      <a:r>
                        <a:rPr lang="en-US" sz="3600" dirty="0" smtClean="0"/>
                        <a:t>Temperature (C)</a:t>
                      </a:r>
                      <a:endParaRPr lang="en-US" sz="3600" dirty="0"/>
                    </a:p>
                  </a:txBody>
                  <a:tcPr anchor="ctr">
                    <a:solidFill>
                      <a:srgbClr val="002060"/>
                    </a:solidFill>
                  </a:tcPr>
                </a:tc>
                <a:tc>
                  <a:txBody>
                    <a:bodyPr/>
                    <a:lstStyle/>
                    <a:p>
                      <a:pPr algn="ctr"/>
                      <a:r>
                        <a:rPr lang="en-US" sz="3600" dirty="0" smtClean="0"/>
                        <a:t>Peak Area </a:t>
                      </a:r>
                      <a:r>
                        <a:rPr lang="en-US" sz="3600" dirty="0" smtClean="0"/>
                        <a:t>(V*s</a:t>
                      </a:r>
                      <a:r>
                        <a:rPr lang="en-US" sz="3600" dirty="0" smtClean="0"/>
                        <a:t>)</a:t>
                      </a:r>
                      <a:endParaRPr lang="en-US" sz="3600" dirty="0"/>
                    </a:p>
                  </a:txBody>
                  <a:tcPr anchor="ctr">
                    <a:solidFill>
                      <a:srgbClr val="002060"/>
                    </a:solidFill>
                  </a:tcPr>
                </a:tc>
                <a:tc>
                  <a:txBody>
                    <a:bodyPr/>
                    <a:lstStyle/>
                    <a:p>
                      <a:pPr algn="ctr"/>
                      <a:r>
                        <a:rPr lang="en-US" sz="3600" dirty="0" smtClean="0"/>
                        <a:t>Yield</a:t>
                      </a:r>
                      <a:r>
                        <a:rPr lang="en-US" sz="3600" baseline="0" dirty="0" smtClean="0"/>
                        <a:t> (%)</a:t>
                      </a:r>
                      <a:endParaRPr lang="en-US" sz="3600" dirty="0"/>
                    </a:p>
                  </a:txBody>
                  <a:tcPr anchor="ctr">
                    <a:solidFill>
                      <a:srgbClr val="002060"/>
                    </a:solidFill>
                  </a:tcPr>
                </a:tc>
              </a:tr>
              <a:tr h="1391411">
                <a:tc>
                  <a:txBody>
                    <a:bodyPr/>
                    <a:lstStyle/>
                    <a:p>
                      <a:pPr algn="ctr"/>
                      <a:r>
                        <a:rPr lang="en-US" sz="3600" dirty="0" smtClean="0"/>
                        <a:t>200</a:t>
                      </a:r>
                      <a:endParaRPr lang="en-US" sz="3600" dirty="0"/>
                    </a:p>
                  </a:txBody>
                  <a:tcPr anchor="ctr">
                    <a:solidFill>
                      <a:srgbClr val="002060"/>
                    </a:solidFill>
                  </a:tcPr>
                </a:tc>
                <a:tc>
                  <a:txBody>
                    <a:bodyPr/>
                    <a:lstStyle/>
                    <a:p>
                      <a:pPr algn="ctr"/>
                      <a:r>
                        <a:rPr lang="en-US" sz="3600" dirty="0" smtClean="0"/>
                        <a:t>0.527</a:t>
                      </a:r>
                      <a:endParaRPr lang="en-US" sz="3600" dirty="0"/>
                    </a:p>
                  </a:txBody>
                  <a:tcPr anchor="ctr">
                    <a:solidFill>
                      <a:srgbClr val="002060"/>
                    </a:solidFill>
                  </a:tcPr>
                </a:tc>
                <a:tc>
                  <a:txBody>
                    <a:bodyPr/>
                    <a:lstStyle/>
                    <a:p>
                      <a:pPr algn="ctr"/>
                      <a:r>
                        <a:rPr lang="en-US" sz="3600" dirty="0" smtClean="0"/>
                        <a:t>45.51</a:t>
                      </a:r>
                      <a:endParaRPr lang="en-US" sz="3600" dirty="0"/>
                    </a:p>
                  </a:txBody>
                  <a:tcPr anchor="ctr">
                    <a:solidFill>
                      <a:srgbClr val="002060"/>
                    </a:solidFill>
                  </a:tcPr>
                </a:tc>
              </a:tr>
              <a:tr h="1391411">
                <a:tc>
                  <a:txBody>
                    <a:bodyPr/>
                    <a:lstStyle/>
                    <a:p>
                      <a:pPr algn="ctr"/>
                      <a:r>
                        <a:rPr lang="en-US" sz="4000" b="1" dirty="0" smtClean="0"/>
                        <a:t>250</a:t>
                      </a:r>
                      <a:endParaRPr lang="en-US" sz="4000" b="1" dirty="0"/>
                    </a:p>
                  </a:txBody>
                  <a:tcPr anchor="ctr">
                    <a:solidFill>
                      <a:srgbClr val="002060"/>
                    </a:solidFill>
                  </a:tcPr>
                </a:tc>
                <a:tc>
                  <a:txBody>
                    <a:bodyPr/>
                    <a:lstStyle/>
                    <a:p>
                      <a:pPr algn="ctr"/>
                      <a:r>
                        <a:rPr lang="en-US" sz="4000" b="1" dirty="0" smtClean="0"/>
                        <a:t>1.169</a:t>
                      </a:r>
                      <a:endParaRPr lang="en-US" sz="4000" b="1" dirty="0"/>
                    </a:p>
                  </a:txBody>
                  <a:tcPr anchor="ctr">
                    <a:solidFill>
                      <a:srgbClr val="002060"/>
                    </a:solidFill>
                  </a:tcPr>
                </a:tc>
                <a:tc>
                  <a:txBody>
                    <a:bodyPr/>
                    <a:lstStyle/>
                    <a:p>
                      <a:pPr algn="ctr"/>
                      <a:r>
                        <a:rPr lang="en-US" sz="4000" b="1" dirty="0" smtClean="0"/>
                        <a:t>89.1</a:t>
                      </a:r>
                      <a:endParaRPr lang="en-US" sz="4000" b="1" dirty="0"/>
                    </a:p>
                  </a:txBody>
                  <a:tcPr anchor="ctr">
                    <a:solidFill>
                      <a:srgbClr val="002060"/>
                    </a:solidFill>
                  </a:tcPr>
                </a:tc>
              </a:tr>
              <a:tr h="1391411">
                <a:tc>
                  <a:txBody>
                    <a:bodyPr/>
                    <a:lstStyle/>
                    <a:p>
                      <a:pPr algn="ctr"/>
                      <a:r>
                        <a:rPr lang="en-US" sz="3600" dirty="0" smtClean="0"/>
                        <a:t>300</a:t>
                      </a:r>
                      <a:endParaRPr lang="en-US" sz="3600" dirty="0"/>
                    </a:p>
                  </a:txBody>
                  <a:tcPr anchor="ctr">
                    <a:solidFill>
                      <a:srgbClr val="002060"/>
                    </a:solidFill>
                  </a:tcPr>
                </a:tc>
                <a:tc>
                  <a:txBody>
                    <a:bodyPr/>
                    <a:lstStyle/>
                    <a:p>
                      <a:pPr algn="ctr"/>
                      <a:r>
                        <a:rPr lang="en-US" sz="3600" dirty="0" smtClean="0"/>
                        <a:t>0.527</a:t>
                      </a:r>
                      <a:endParaRPr lang="en-US" sz="3600" dirty="0"/>
                    </a:p>
                  </a:txBody>
                  <a:tcPr anchor="ctr">
                    <a:solidFill>
                      <a:srgbClr val="002060"/>
                    </a:solidFill>
                  </a:tcPr>
                </a:tc>
                <a:tc>
                  <a:txBody>
                    <a:bodyPr/>
                    <a:lstStyle/>
                    <a:p>
                      <a:pPr algn="ctr"/>
                      <a:r>
                        <a:rPr lang="en-US" sz="3600" dirty="0" smtClean="0"/>
                        <a:t>45</a:t>
                      </a:r>
                      <a:endParaRPr lang="en-US" sz="3600" dirty="0"/>
                    </a:p>
                  </a:txBody>
                  <a:tcPr anchor="ctr">
                    <a:solidFill>
                      <a:srgbClr val="002060"/>
                    </a:solid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868234730"/>
              </p:ext>
            </p:extLst>
          </p:nvPr>
        </p:nvGraphicFramePr>
        <p:xfrm>
          <a:off x="19550063" y="12194563"/>
          <a:ext cx="8535787" cy="7693635"/>
        </p:xfrm>
        <a:graphic>
          <a:graphicData uri="http://schemas.openxmlformats.org/drawingml/2006/table">
            <a:tbl>
              <a:tblPr firstRow="1" bandRow="1">
                <a:tableStyleId>{D113A9D2-9D6B-4929-AA2D-F23B5EE8CBE7}</a:tableStyleId>
              </a:tblPr>
              <a:tblGrid>
                <a:gridCol w="1502280"/>
                <a:gridCol w="1914748"/>
                <a:gridCol w="1455208"/>
                <a:gridCol w="2130323"/>
                <a:gridCol w="1533228"/>
              </a:tblGrid>
              <a:tr h="1793253">
                <a:tc>
                  <a:txBody>
                    <a:bodyPr/>
                    <a:lstStyle/>
                    <a:p>
                      <a:pPr algn="ctr"/>
                      <a:r>
                        <a:rPr lang="en-US" sz="2800" b="0" dirty="0" smtClean="0"/>
                        <a:t>Temperature</a:t>
                      </a:r>
                      <a:r>
                        <a:rPr lang="en-US" sz="2800" b="0" baseline="0" dirty="0" smtClean="0"/>
                        <a:t> (C)</a:t>
                      </a:r>
                      <a:endParaRPr lang="en-US" sz="2800" b="0" dirty="0"/>
                    </a:p>
                  </a:txBody>
                  <a:tcPr anchor="ctr">
                    <a:solidFill>
                      <a:srgbClr val="002060"/>
                    </a:solidFill>
                  </a:tcPr>
                </a:tc>
                <a:tc>
                  <a:txBody>
                    <a:bodyPr/>
                    <a:lstStyle/>
                    <a:p>
                      <a:pPr algn="ctr"/>
                      <a:r>
                        <a:rPr lang="en-US" sz="2800" b="0" dirty="0" smtClean="0"/>
                        <a:t>Flow</a:t>
                      </a:r>
                      <a:r>
                        <a:rPr lang="en-US" sz="2800" b="0" baseline="0" dirty="0" smtClean="0"/>
                        <a:t> rate Reactant (mm/s)</a:t>
                      </a:r>
                      <a:endParaRPr lang="en-US" sz="2800" b="0" dirty="0"/>
                    </a:p>
                  </a:txBody>
                  <a:tcPr anchor="ctr">
                    <a:solidFill>
                      <a:srgbClr val="002060"/>
                    </a:solidFill>
                  </a:tcPr>
                </a:tc>
                <a:tc>
                  <a:txBody>
                    <a:bodyPr/>
                    <a:lstStyle/>
                    <a:p>
                      <a:pPr algn="ctr"/>
                      <a:r>
                        <a:rPr lang="en-US" sz="2800" b="0" dirty="0" smtClean="0"/>
                        <a:t>Flow rate N2 (</a:t>
                      </a:r>
                      <a:r>
                        <a:rPr lang="en-US" sz="2800" b="0" dirty="0" err="1" smtClean="0"/>
                        <a:t>sccm</a:t>
                      </a:r>
                      <a:r>
                        <a:rPr lang="en-US" sz="2800" b="0" dirty="0" smtClean="0"/>
                        <a:t>)</a:t>
                      </a:r>
                      <a:endParaRPr lang="en-US" sz="2800" b="0" dirty="0"/>
                    </a:p>
                  </a:txBody>
                  <a:tcPr anchor="ctr">
                    <a:solidFill>
                      <a:srgbClr val="002060"/>
                    </a:solidFill>
                  </a:tcPr>
                </a:tc>
                <a:tc>
                  <a:txBody>
                    <a:bodyPr/>
                    <a:lstStyle/>
                    <a:p>
                      <a:pPr algn="ctr"/>
                      <a:r>
                        <a:rPr lang="en-US" sz="2800" b="0" dirty="0" smtClean="0"/>
                        <a:t>Peak </a:t>
                      </a:r>
                      <a:r>
                        <a:rPr lang="en-US" sz="2800" b="0" dirty="0" smtClean="0"/>
                        <a:t>area (average) </a:t>
                      </a:r>
                      <a:r>
                        <a:rPr lang="en-US" sz="2800" b="0" dirty="0" smtClean="0"/>
                        <a:t>(mV*s)</a:t>
                      </a:r>
                      <a:endParaRPr lang="en-US" sz="2800" b="0" dirty="0"/>
                    </a:p>
                  </a:txBody>
                  <a:tcPr anchor="ctr">
                    <a:solidFill>
                      <a:srgbClr val="002060"/>
                    </a:solidFill>
                  </a:tcPr>
                </a:tc>
                <a:tc>
                  <a:txBody>
                    <a:bodyPr/>
                    <a:lstStyle/>
                    <a:p>
                      <a:pPr algn="ctr"/>
                      <a:r>
                        <a:rPr lang="en-US" sz="2800" b="0" dirty="0" smtClean="0"/>
                        <a:t>Yield (average)</a:t>
                      </a:r>
                      <a:r>
                        <a:rPr lang="en-US" sz="2800" b="0" baseline="0" dirty="0" smtClean="0"/>
                        <a:t> </a:t>
                      </a:r>
                      <a:r>
                        <a:rPr lang="en-US" sz="2800" b="0" dirty="0" smtClean="0"/>
                        <a:t>(%)</a:t>
                      </a:r>
                      <a:endParaRPr lang="en-US" sz="2800" b="0" dirty="0"/>
                    </a:p>
                  </a:txBody>
                  <a:tcPr anchor="ctr">
                    <a:solidFill>
                      <a:srgbClr val="002060"/>
                    </a:solidFill>
                  </a:tcPr>
                </a:tc>
              </a:tr>
              <a:tr h="983397">
                <a:tc>
                  <a:txBody>
                    <a:bodyPr/>
                    <a:lstStyle/>
                    <a:p>
                      <a:pPr algn="ctr"/>
                      <a:r>
                        <a:rPr lang="en-US" sz="3600" b="0" dirty="0" smtClean="0"/>
                        <a:t>400</a:t>
                      </a:r>
                      <a:endParaRPr lang="en-US" sz="3600" b="0" dirty="0"/>
                    </a:p>
                  </a:txBody>
                  <a:tcPr anchor="ctr">
                    <a:solidFill>
                      <a:srgbClr val="002060"/>
                    </a:solidFill>
                  </a:tcPr>
                </a:tc>
                <a:tc>
                  <a:txBody>
                    <a:bodyPr/>
                    <a:lstStyle/>
                    <a:p>
                      <a:pPr algn="ctr"/>
                      <a:r>
                        <a:rPr lang="en-US" sz="3600" b="0" dirty="0" smtClean="0"/>
                        <a:t>0.05</a:t>
                      </a:r>
                      <a:endParaRPr lang="en-US" sz="3600" b="0" dirty="0"/>
                    </a:p>
                  </a:txBody>
                  <a:tcPr anchor="ctr">
                    <a:solidFill>
                      <a:srgbClr val="002060"/>
                    </a:solidFill>
                  </a:tcPr>
                </a:tc>
                <a:tc>
                  <a:txBody>
                    <a:bodyPr/>
                    <a:lstStyle/>
                    <a:p>
                      <a:pPr algn="ctr"/>
                      <a:r>
                        <a:rPr lang="en-US" sz="3600" b="0" dirty="0" smtClean="0"/>
                        <a:t>10</a:t>
                      </a:r>
                      <a:endParaRPr lang="en-US" sz="3600" b="0" dirty="0"/>
                    </a:p>
                  </a:txBody>
                  <a:tcPr anchor="ctr">
                    <a:solidFill>
                      <a:srgbClr val="002060"/>
                    </a:solidFill>
                  </a:tcPr>
                </a:tc>
                <a:tc>
                  <a:txBody>
                    <a:bodyPr/>
                    <a:lstStyle/>
                    <a:p>
                      <a:pPr algn="ctr"/>
                      <a:r>
                        <a:rPr lang="en-US" sz="3600" b="0" dirty="0" smtClean="0"/>
                        <a:t>79151</a:t>
                      </a:r>
                      <a:endParaRPr lang="en-US" sz="3600" b="0" dirty="0"/>
                    </a:p>
                  </a:txBody>
                  <a:tcPr anchor="ctr">
                    <a:solidFill>
                      <a:srgbClr val="002060"/>
                    </a:solidFill>
                  </a:tcPr>
                </a:tc>
                <a:tc>
                  <a:txBody>
                    <a:bodyPr/>
                    <a:lstStyle/>
                    <a:p>
                      <a:pPr algn="ctr"/>
                      <a:r>
                        <a:rPr lang="en-US" sz="3600" b="0" dirty="0" smtClean="0"/>
                        <a:t>9.4</a:t>
                      </a:r>
                      <a:endParaRPr lang="en-US" sz="3600" b="0" dirty="0"/>
                    </a:p>
                  </a:txBody>
                  <a:tcPr anchor="ctr">
                    <a:solidFill>
                      <a:srgbClr val="002060"/>
                    </a:solidFill>
                  </a:tcPr>
                </a:tc>
              </a:tr>
              <a:tr h="983397">
                <a:tc>
                  <a:txBody>
                    <a:bodyPr/>
                    <a:lstStyle/>
                    <a:p>
                      <a:pPr algn="ctr"/>
                      <a:r>
                        <a:rPr lang="en-US" sz="3600" b="0" dirty="0" smtClean="0"/>
                        <a:t>425</a:t>
                      </a:r>
                      <a:endParaRPr lang="en-US" sz="3600" b="0" dirty="0"/>
                    </a:p>
                  </a:txBody>
                  <a:tcPr anchor="ctr">
                    <a:solidFill>
                      <a:srgbClr val="002060"/>
                    </a:solidFill>
                  </a:tcPr>
                </a:tc>
                <a:tc>
                  <a:txBody>
                    <a:bodyPr/>
                    <a:lstStyle/>
                    <a:p>
                      <a:pPr algn="ctr"/>
                      <a:r>
                        <a:rPr lang="en-US" sz="3600" b="0" dirty="0" smtClean="0"/>
                        <a:t>0.05</a:t>
                      </a:r>
                      <a:endParaRPr lang="en-US" sz="3600" b="0" dirty="0"/>
                    </a:p>
                  </a:txBody>
                  <a:tcPr anchor="ctr">
                    <a:solidFill>
                      <a:srgbClr val="002060"/>
                    </a:solidFill>
                  </a:tcPr>
                </a:tc>
                <a:tc>
                  <a:txBody>
                    <a:bodyPr/>
                    <a:lstStyle/>
                    <a:p>
                      <a:pPr algn="ctr"/>
                      <a:r>
                        <a:rPr lang="en-US" sz="3600" b="0" dirty="0" smtClean="0"/>
                        <a:t>10</a:t>
                      </a:r>
                      <a:endParaRPr lang="en-US" sz="3600" b="0" dirty="0"/>
                    </a:p>
                  </a:txBody>
                  <a:tcPr anchor="ctr">
                    <a:solidFill>
                      <a:srgbClr val="002060"/>
                    </a:solidFill>
                  </a:tcPr>
                </a:tc>
                <a:tc>
                  <a:txBody>
                    <a:bodyPr/>
                    <a:lstStyle/>
                    <a:p>
                      <a:pPr algn="ctr"/>
                      <a:r>
                        <a:rPr lang="en-US" sz="3600" b="0" dirty="0" smtClean="0"/>
                        <a:t>63742</a:t>
                      </a:r>
                      <a:endParaRPr lang="en-US" sz="3600" b="0" dirty="0"/>
                    </a:p>
                  </a:txBody>
                  <a:tcPr anchor="ctr">
                    <a:solidFill>
                      <a:srgbClr val="002060"/>
                    </a:solidFill>
                  </a:tcPr>
                </a:tc>
                <a:tc>
                  <a:txBody>
                    <a:bodyPr/>
                    <a:lstStyle/>
                    <a:p>
                      <a:pPr algn="ctr"/>
                      <a:r>
                        <a:rPr lang="en-US" sz="3600" b="0" dirty="0" smtClean="0"/>
                        <a:t>3.8</a:t>
                      </a:r>
                      <a:endParaRPr lang="en-US" sz="3600" b="0" dirty="0"/>
                    </a:p>
                  </a:txBody>
                  <a:tcPr anchor="ctr">
                    <a:solidFill>
                      <a:srgbClr val="002060"/>
                    </a:solidFill>
                  </a:tcPr>
                </a:tc>
              </a:tr>
              <a:tr h="983397">
                <a:tc>
                  <a:txBody>
                    <a:bodyPr/>
                    <a:lstStyle/>
                    <a:p>
                      <a:pPr algn="ctr"/>
                      <a:r>
                        <a:rPr lang="en-US" sz="4000" b="1" dirty="0" smtClean="0"/>
                        <a:t>375</a:t>
                      </a:r>
                      <a:endParaRPr lang="en-US" sz="4000" b="1" dirty="0"/>
                    </a:p>
                  </a:txBody>
                  <a:tcPr anchor="ctr">
                    <a:solidFill>
                      <a:srgbClr val="002060"/>
                    </a:solidFill>
                  </a:tcPr>
                </a:tc>
                <a:tc>
                  <a:txBody>
                    <a:bodyPr/>
                    <a:lstStyle/>
                    <a:p>
                      <a:pPr algn="ctr"/>
                      <a:r>
                        <a:rPr lang="en-US" sz="4000" b="1" dirty="0" smtClean="0"/>
                        <a:t>0.05</a:t>
                      </a:r>
                      <a:endParaRPr lang="en-US" sz="4000" b="1" dirty="0"/>
                    </a:p>
                  </a:txBody>
                  <a:tcPr anchor="ctr">
                    <a:solidFill>
                      <a:srgbClr val="002060"/>
                    </a:solidFill>
                  </a:tcPr>
                </a:tc>
                <a:tc>
                  <a:txBody>
                    <a:bodyPr/>
                    <a:lstStyle/>
                    <a:p>
                      <a:pPr algn="ctr"/>
                      <a:r>
                        <a:rPr lang="en-US" sz="4000" b="1" dirty="0" smtClean="0"/>
                        <a:t>10</a:t>
                      </a:r>
                      <a:endParaRPr lang="en-US" sz="4000" b="1" dirty="0"/>
                    </a:p>
                  </a:txBody>
                  <a:tcPr anchor="ctr">
                    <a:solidFill>
                      <a:srgbClr val="002060"/>
                    </a:solidFill>
                  </a:tcPr>
                </a:tc>
                <a:tc>
                  <a:txBody>
                    <a:bodyPr/>
                    <a:lstStyle/>
                    <a:p>
                      <a:pPr algn="ctr"/>
                      <a:r>
                        <a:rPr lang="en-US" sz="4000" b="1" dirty="0" smtClean="0"/>
                        <a:t>236831</a:t>
                      </a:r>
                      <a:endParaRPr lang="en-US" sz="4000" b="1" dirty="0"/>
                    </a:p>
                  </a:txBody>
                  <a:tcPr anchor="ctr">
                    <a:solidFill>
                      <a:srgbClr val="002060"/>
                    </a:solidFill>
                  </a:tcPr>
                </a:tc>
                <a:tc>
                  <a:txBody>
                    <a:bodyPr/>
                    <a:lstStyle/>
                    <a:p>
                      <a:pPr algn="ctr"/>
                      <a:r>
                        <a:rPr lang="en-US" sz="4000" b="1" dirty="0" smtClean="0"/>
                        <a:t>14</a:t>
                      </a:r>
                      <a:endParaRPr lang="en-US" sz="4000" b="1" dirty="0"/>
                    </a:p>
                  </a:txBody>
                  <a:tcPr anchor="ctr">
                    <a:solidFill>
                      <a:srgbClr val="002060"/>
                    </a:solidFill>
                  </a:tcPr>
                </a:tc>
              </a:tr>
              <a:tr h="983397">
                <a:tc>
                  <a:txBody>
                    <a:bodyPr/>
                    <a:lstStyle/>
                    <a:p>
                      <a:pPr algn="ctr"/>
                      <a:r>
                        <a:rPr lang="en-US" sz="3600" b="0" dirty="0" smtClean="0"/>
                        <a:t>400</a:t>
                      </a:r>
                      <a:endParaRPr lang="en-US" sz="3600" b="0" dirty="0"/>
                    </a:p>
                  </a:txBody>
                  <a:tcPr anchor="ctr">
                    <a:solidFill>
                      <a:srgbClr val="002060"/>
                    </a:solidFill>
                  </a:tcPr>
                </a:tc>
                <a:tc>
                  <a:txBody>
                    <a:bodyPr/>
                    <a:lstStyle/>
                    <a:p>
                      <a:pPr algn="ctr"/>
                      <a:r>
                        <a:rPr lang="en-US" sz="3600" b="0" dirty="0" smtClean="0"/>
                        <a:t>0.1</a:t>
                      </a:r>
                      <a:endParaRPr lang="en-US" sz="3600" b="0" dirty="0"/>
                    </a:p>
                  </a:txBody>
                  <a:tcPr anchor="ctr">
                    <a:solidFill>
                      <a:srgbClr val="002060"/>
                    </a:solidFill>
                  </a:tcPr>
                </a:tc>
                <a:tc>
                  <a:txBody>
                    <a:bodyPr/>
                    <a:lstStyle/>
                    <a:p>
                      <a:pPr algn="ctr"/>
                      <a:r>
                        <a:rPr lang="en-US" sz="3600" b="0" dirty="0" smtClean="0"/>
                        <a:t>20</a:t>
                      </a:r>
                      <a:endParaRPr lang="en-US" sz="3600" b="0" dirty="0"/>
                    </a:p>
                  </a:txBody>
                  <a:tcPr anchor="ctr">
                    <a:solidFill>
                      <a:srgbClr val="002060"/>
                    </a:solidFill>
                  </a:tcPr>
                </a:tc>
                <a:tc>
                  <a:txBody>
                    <a:bodyPr/>
                    <a:lstStyle/>
                    <a:p>
                      <a:pPr algn="ctr"/>
                      <a:r>
                        <a:rPr lang="en-US" sz="3600" b="0" dirty="0" smtClean="0"/>
                        <a:t>56622</a:t>
                      </a:r>
                      <a:endParaRPr lang="en-US" sz="3600" b="0" dirty="0"/>
                    </a:p>
                  </a:txBody>
                  <a:tcPr anchor="ctr">
                    <a:solidFill>
                      <a:srgbClr val="002060"/>
                    </a:solidFill>
                  </a:tcPr>
                </a:tc>
                <a:tc>
                  <a:txBody>
                    <a:bodyPr/>
                    <a:lstStyle/>
                    <a:p>
                      <a:pPr algn="ctr"/>
                      <a:r>
                        <a:rPr lang="en-US" sz="3600" b="0" dirty="0" smtClean="0"/>
                        <a:t>3.3</a:t>
                      </a:r>
                      <a:endParaRPr lang="en-US" sz="3600" b="0" dirty="0"/>
                    </a:p>
                  </a:txBody>
                  <a:tcPr anchor="ctr">
                    <a:solidFill>
                      <a:srgbClr val="002060"/>
                    </a:solidFill>
                  </a:tcPr>
                </a:tc>
              </a:tr>
              <a:tr h="983397">
                <a:tc>
                  <a:txBody>
                    <a:bodyPr/>
                    <a:lstStyle/>
                    <a:p>
                      <a:pPr algn="ctr"/>
                      <a:r>
                        <a:rPr lang="en-US" sz="3600" b="0" dirty="0" smtClean="0"/>
                        <a:t>400</a:t>
                      </a:r>
                      <a:endParaRPr lang="en-US" sz="3600" b="0" dirty="0"/>
                    </a:p>
                  </a:txBody>
                  <a:tcPr anchor="ctr">
                    <a:solidFill>
                      <a:srgbClr val="002060"/>
                    </a:solidFill>
                  </a:tcPr>
                </a:tc>
                <a:tc>
                  <a:txBody>
                    <a:bodyPr/>
                    <a:lstStyle/>
                    <a:p>
                      <a:pPr algn="ctr"/>
                      <a:r>
                        <a:rPr lang="en-US" sz="3600" b="0" dirty="0" smtClean="0"/>
                        <a:t>0.03</a:t>
                      </a:r>
                      <a:endParaRPr lang="en-US" sz="3600" b="0" dirty="0"/>
                    </a:p>
                  </a:txBody>
                  <a:tcPr anchor="ctr">
                    <a:solidFill>
                      <a:srgbClr val="002060"/>
                    </a:solidFill>
                  </a:tcPr>
                </a:tc>
                <a:tc>
                  <a:txBody>
                    <a:bodyPr/>
                    <a:lstStyle/>
                    <a:p>
                      <a:pPr algn="ctr"/>
                      <a:r>
                        <a:rPr lang="en-US" sz="3600" b="0" dirty="0" smtClean="0"/>
                        <a:t>6</a:t>
                      </a:r>
                      <a:endParaRPr lang="en-US" sz="3600" b="0" dirty="0"/>
                    </a:p>
                  </a:txBody>
                  <a:tcPr anchor="ctr">
                    <a:solidFill>
                      <a:srgbClr val="002060"/>
                    </a:solidFill>
                  </a:tcPr>
                </a:tc>
                <a:tc>
                  <a:txBody>
                    <a:bodyPr/>
                    <a:lstStyle/>
                    <a:p>
                      <a:pPr algn="ctr"/>
                      <a:r>
                        <a:rPr lang="en-US" sz="3600" b="0" dirty="0" smtClean="0"/>
                        <a:t>59.4</a:t>
                      </a:r>
                      <a:endParaRPr lang="en-US" sz="3600" b="0" dirty="0"/>
                    </a:p>
                  </a:txBody>
                  <a:tcPr anchor="ctr">
                    <a:solidFill>
                      <a:srgbClr val="002060"/>
                    </a:solidFill>
                  </a:tcPr>
                </a:tc>
                <a:tc>
                  <a:txBody>
                    <a:bodyPr/>
                    <a:lstStyle/>
                    <a:p>
                      <a:pPr algn="ctr"/>
                      <a:r>
                        <a:rPr lang="en-US" sz="3600" b="0" dirty="0" smtClean="0"/>
                        <a:t>0</a:t>
                      </a:r>
                      <a:endParaRPr lang="en-US" sz="3600" b="0" dirty="0"/>
                    </a:p>
                  </a:txBody>
                  <a:tcPr anchor="ctr">
                    <a:solidFill>
                      <a:srgbClr val="002060"/>
                    </a:solidFill>
                  </a:tcPr>
                </a:tc>
              </a:tr>
              <a:tr h="983397">
                <a:tc>
                  <a:txBody>
                    <a:bodyPr/>
                    <a:lstStyle/>
                    <a:p>
                      <a:pPr algn="ctr"/>
                      <a:r>
                        <a:rPr lang="en-US" sz="3600" b="0" dirty="0" smtClean="0"/>
                        <a:t>350</a:t>
                      </a:r>
                      <a:endParaRPr lang="en-US" sz="3600" b="0" dirty="0"/>
                    </a:p>
                  </a:txBody>
                  <a:tcPr anchor="ctr">
                    <a:solidFill>
                      <a:srgbClr val="002060"/>
                    </a:solidFill>
                  </a:tcPr>
                </a:tc>
                <a:tc>
                  <a:txBody>
                    <a:bodyPr/>
                    <a:lstStyle/>
                    <a:p>
                      <a:pPr algn="ctr"/>
                      <a:r>
                        <a:rPr lang="en-US" sz="3600" b="0" dirty="0" smtClean="0"/>
                        <a:t>0.05</a:t>
                      </a:r>
                      <a:endParaRPr lang="en-US" sz="3600" b="0" dirty="0"/>
                    </a:p>
                  </a:txBody>
                  <a:tcPr anchor="ctr">
                    <a:solidFill>
                      <a:srgbClr val="002060"/>
                    </a:solidFill>
                  </a:tcPr>
                </a:tc>
                <a:tc>
                  <a:txBody>
                    <a:bodyPr/>
                    <a:lstStyle/>
                    <a:p>
                      <a:pPr algn="ctr"/>
                      <a:r>
                        <a:rPr lang="en-US" sz="3600" b="0" dirty="0" smtClean="0"/>
                        <a:t>10</a:t>
                      </a:r>
                      <a:endParaRPr lang="en-US" sz="3600" b="0" dirty="0"/>
                    </a:p>
                  </a:txBody>
                  <a:tcPr anchor="ctr">
                    <a:solidFill>
                      <a:srgbClr val="002060"/>
                    </a:solidFill>
                  </a:tcPr>
                </a:tc>
                <a:tc>
                  <a:txBody>
                    <a:bodyPr/>
                    <a:lstStyle/>
                    <a:p>
                      <a:pPr algn="ctr"/>
                      <a:r>
                        <a:rPr lang="en-US" sz="3600" b="0" dirty="0" smtClean="0"/>
                        <a:t>12109</a:t>
                      </a:r>
                    </a:p>
                  </a:txBody>
                  <a:tcPr anchor="ctr">
                    <a:solidFill>
                      <a:srgbClr val="002060"/>
                    </a:solidFill>
                  </a:tcPr>
                </a:tc>
                <a:tc>
                  <a:txBody>
                    <a:bodyPr/>
                    <a:lstStyle/>
                    <a:p>
                      <a:pPr algn="ctr"/>
                      <a:r>
                        <a:rPr lang="en-US" sz="3600" b="0" dirty="0" smtClean="0"/>
                        <a:t>0.7</a:t>
                      </a:r>
                      <a:endParaRPr lang="en-US" sz="3600" b="0" dirty="0"/>
                    </a:p>
                  </a:txBody>
                  <a:tcPr anchor="ctr">
                    <a:solidFill>
                      <a:srgbClr val="002060"/>
                    </a:solidFill>
                  </a:tcPr>
                </a:tc>
              </a:tr>
            </a:tbl>
          </a:graphicData>
        </a:graphic>
      </p:graphicFrame>
      <p:sp>
        <p:nvSpPr>
          <p:cNvPr id="2056" name="Rectangle 39"/>
          <p:cNvSpPr>
            <a:spLocks noChangeArrowheads="1"/>
          </p:cNvSpPr>
          <p:nvPr/>
        </p:nvSpPr>
        <p:spPr bwMode="auto">
          <a:xfrm>
            <a:off x="897732" y="5181600"/>
            <a:ext cx="8610600" cy="1371600"/>
          </a:xfrm>
          <a:prstGeom prst="rect">
            <a:avLst/>
          </a:prstGeom>
          <a:solidFill>
            <a:srgbClr val="002060"/>
          </a:solidFill>
          <a:ln w="9525">
            <a:solidFill>
              <a:schemeClr val="tx1"/>
            </a:solidFill>
            <a:miter lim="800000"/>
            <a:headEnd/>
            <a:tailEnd/>
          </a:ln>
          <a:effectLst/>
        </p:spPr>
        <p:txBody>
          <a:bodyPr wrap="none" anchor="ct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FontTx/>
              <a:buNone/>
            </a:pPr>
            <a:r>
              <a:rPr lang="en-US" altLang="en-US" sz="6600" b="1">
                <a:solidFill>
                  <a:schemeClr val="bg1"/>
                </a:solidFill>
                <a:latin typeface="Franklin Gothic Medium" panose="020B0603020102020204" pitchFamily="34" charset="0"/>
              </a:rPr>
              <a:t>ABSTRACT</a:t>
            </a:r>
          </a:p>
        </p:txBody>
      </p:sp>
      <p:sp>
        <p:nvSpPr>
          <p:cNvPr id="18" name="TextBox 17"/>
          <p:cNvSpPr txBox="1"/>
          <p:nvPr/>
        </p:nvSpPr>
        <p:spPr>
          <a:xfrm flipH="1">
            <a:off x="10668000" y="30600836"/>
            <a:ext cx="8767790" cy="461665"/>
          </a:xfrm>
          <a:prstGeom prst="rect">
            <a:avLst/>
          </a:prstGeom>
          <a:noFill/>
        </p:spPr>
        <p:txBody>
          <a:bodyPr wrap="square" rtlCol="0">
            <a:spAutoFit/>
          </a:bodyPr>
          <a:lstStyle/>
          <a:p>
            <a:r>
              <a:rPr lang="en-US" sz="2400" dirty="0" smtClean="0">
                <a:latin typeface="Palatino Linotype" panose="02040502050505030304" pitchFamily="18" charset="0"/>
              </a:rPr>
              <a:t>Fig. 3</a:t>
            </a:r>
            <a:r>
              <a:rPr lang="en-US" sz="2400" dirty="0" smtClean="0">
                <a:latin typeface="Palatino Linotype" panose="02040502050505030304" pitchFamily="18" charset="0"/>
              </a:rPr>
              <a:t>  </a:t>
            </a:r>
            <a:r>
              <a:rPr lang="en-US" sz="2400" dirty="0" smtClean="0">
                <a:latin typeface="Palatino Linotype" panose="02040502050505030304" pitchFamily="18" charset="0"/>
              </a:rPr>
              <a:t>Diene</a:t>
            </a:r>
            <a:r>
              <a:rPr lang="en-US" sz="2400" dirty="0" smtClean="0">
                <a:latin typeface="Palatino Linotype" panose="02040502050505030304" pitchFamily="18" charset="0"/>
              </a:rPr>
              <a:t> results. The highest yield occurred at 250C.</a:t>
            </a:r>
            <a:endParaRPr lang="en-US" sz="2400" dirty="0">
              <a:latin typeface="Palatino Linotype" panose="02040502050505030304" pitchFamily="18" charset="0"/>
            </a:endParaRPr>
          </a:p>
        </p:txBody>
      </p:sp>
      <p:sp>
        <p:nvSpPr>
          <p:cNvPr id="73" name="TextBox 72"/>
          <p:cNvSpPr txBox="1"/>
          <p:nvPr/>
        </p:nvSpPr>
        <p:spPr>
          <a:xfrm flipH="1">
            <a:off x="20726400" y="20096263"/>
            <a:ext cx="6798468" cy="461665"/>
          </a:xfrm>
          <a:prstGeom prst="rect">
            <a:avLst/>
          </a:prstGeom>
          <a:noFill/>
        </p:spPr>
        <p:txBody>
          <a:bodyPr wrap="square" rtlCol="0">
            <a:spAutoFit/>
          </a:bodyPr>
          <a:lstStyle/>
          <a:p>
            <a:r>
              <a:rPr lang="en-US" sz="2400" dirty="0" smtClean="0">
                <a:latin typeface="Palatino Linotype" panose="02040502050505030304" pitchFamily="18" charset="0"/>
              </a:rPr>
              <a:t>Fig. 4</a:t>
            </a:r>
            <a:r>
              <a:rPr lang="en-US" sz="2400" dirty="0" smtClean="0">
                <a:latin typeface="Palatino Linotype" panose="02040502050505030304" pitchFamily="18" charset="0"/>
              </a:rPr>
              <a:t>  Ketone results, with highest yield of 14%</a:t>
            </a:r>
            <a:endParaRPr lang="en-US" sz="2400" dirty="0">
              <a:latin typeface="Palatino Linotype" panose="02040502050505030304" pitchFamily="18" charset="0"/>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988" y="19888199"/>
            <a:ext cx="8463242" cy="5622131"/>
          </a:xfrm>
          <a:prstGeom prst="rect">
            <a:avLst/>
          </a:prstGeom>
        </p:spPr>
      </p:pic>
      <p:pic>
        <p:nvPicPr>
          <p:cNvPr id="4" name="Picture 3"/>
          <p:cNvPicPr>
            <a:picLocks noChangeAspect="1"/>
          </p:cNvPicPr>
          <p:nvPr/>
        </p:nvPicPr>
        <p:blipFill rotWithShape="1">
          <a:blip r:embed="rId7"/>
          <a:srcRect l="4584" t="38148" r="66249" b="18149"/>
          <a:stretch/>
        </p:blipFill>
        <p:spPr>
          <a:xfrm>
            <a:off x="19610471" y="22509538"/>
            <a:ext cx="8404058" cy="7083420"/>
          </a:xfrm>
          <a:prstGeom prst="rect">
            <a:avLst/>
          </a:prstGeom>
        </p:spPr>
      </p:pic>
      <p:pic>
        <p:nvPicPr>
          <p:cNvPr id="5" name="Picture 4"/>
          <p:cNvPicPr>
            <a:picLocks noChangeAspect="1"/>
          </p:cNvPicPr>
          <p:nvPr/>
        </p:nvPicPr>
        <p:blipFill>
          <a:blip r:embed="rId8"/>
          <a:stretch>
            <a:fillRect/>
          </a:stretch>
        </p:blipFill>
        <p:spPr>
          <a:xfrm>
            <a:off x="29007003" y="6911495"/>
            <a:ext cx="8309389" cy="6133443"/>
          </a:xfrm>
          <a:prstGeom prst="rect">
            <a:avLst/>
          </a:prstGeom>
        </p:spPr>
      </p:pic>
      <p:sp>
        <p:nvSpPr>
          <p:cNvPr id="38" name="Text Box 112"/>
          <p:cNvSpPr txBox="1">
            <a:spLocks noChangeArrowheads="1"/>
          </p:cNvSpPr>
          <p:nvPr/>
        </p:nvSpPr>
        <p:spPr bwMode="auto">
          <a:xfrm>
            <a:off x="28828362" y="13178135"/>
            <a:ext cx="85217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None/>
            </a:pPr>
            <a:r>
              <a:rPr lang="en-US" altLang="en-US" sz="2400" dirty="0" smtClean="0">
                <a:latin typeface="Palatino Linotype" panose="02040502050505030304" pitchFamily="18" charset="0"/>
              </a:rPr>
              <a:t>Fig. 6  peak area increase over time</a:t>
            </a:r>
            <a:endParaRPr lang="en-US" altLang="en-US" sz="2400" dirty="0">
              <a:latin typeface="Palatino Linotype" panose="02040502050505030304" pitchFamily="18" charset="0"/>
            </a:endParaRPr>
          </a:p>
        </p:txBody>
      </p:sp>
      <p:sp>
        <p:nvSpPr>
          <p:cNvPr id="39" name="Text Box 112"/>
          <p:cNvSpPr txBox="1">
            <a:spLocks noChangeArrowheads="1"/>
          </p:cNvSpPr>
          <p:nvPr/>
        </p:nvSpPr>
        <p:spPr bwMode="auto">
          <a:xfrm>
            <a:off x="28950979" y="13892986"/>
            <a:ext cx="8521700"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eaLnBrk="1" hangingPunct="1">
              <a:spcBef>
                <a:spcPct val="0"/>
              </a:spcBef>
              <a:buNone/>
            </a:pPr>
            <a:r>
              <a:rPr lang="en-US" altLang="en-US" sz="3400" dirty="0" smtClean="0">
                <a:latin typeface="Palatino Linotype" panose="02040502050505030304" pitchFamily="18" charset="0"/>
              </a:rPr>
              <a:t>To eliminate variability, new sets of experiments were designed to run overnight with 15+ hours between starting the reaction and collecting samples.</a:t>
            </a:r>
            <a:endParaRPr lang="en-US" altLang="en-US" sz="3400" dirty="0">
              <a:latin typeface="Palatino Linotype" panose="02040502050505030304" pitchFamily="18" charset="0"/>
            </a:endParaRPr>
          </a:p>
        </p:txBody>
      </p:sp>
      <p:graphicFrame>
        <p:nvGraphicFramePr>
          <p:cNvPr id="40" name="Table 39"/>
          <p:cNvGraphicFramePr>
            <a:graphicFrameLocks noGrp="1"/>
          </p:cNvGraphicFramePr>
          <p:nvPr>
            <p:extLst>
              <p:ext uri="{D42A27DB-BD31-4B8C-83A1-F6EECF244321}">
                <p14:modId xmlns:p14="http://schemas.microsoft.com/office/powerpoint/2010/main" val="4294419487"/>
              </p:ext>
            </p:extLst>
          </p:nvPr>
        </p:nvGraphicFramePr>
        <p:xfrm>
          <a:off x="28954613" y="16287756"/>
          <a:ext cx="8535787" cy="4743444"/>
        </p:xfrm>
        <a:graphic>
          <a:graphicData uri="http://schemas.openxmlformats.org/drawingml/2006/table">
            <a:tbl>
              <a:tblPr firstRow="1" bandRow="1">
                <a:tableStyleId>{D113A9D2-9D6B-4929-AA2D-F23B5EE8CBE7}</a:tableStyleId>
              </a:tblPr>
              <a:tblGrid>
                <a:gridCol w="1502280"/>
                <a:gridCol w="1914748"/>
                <a:gridCol w="1455208"/>
                <a:gridCol w="2130323"/>
                <a:gridCol w="1533228"/>
              </a:tblGrid>
              <a:tr h="1793253">
                <a:tc>
                  <a:txBody>
                    <a:bodyPr/>
                    <a:lstStyle/>
                    <a:p>
                      <a:pPr algn="ctr"/>
                      <a:r>
                        <a:rPr lang="en-US" sz="2800" b="0" dirty="0" smtClean="0"/>
                        <a:t>Temperature</a:t>
                      </a:r>
                      <a:r>
                        <a:rPr lang="en-US" sz="2800" b="0" baseline="0" dirty="0" smtClean="0"/>
                        <a:t> (C)</a:t>
                      </a:r>
                      <a:endParaRPr lang="en-US" sz="2800" b="0" dirty="0"/>
                    </a:p>
                  </a:txBody>
                  <a:tcPr anchor="ctr">
                    <a:solidFill>
                      <a:srgbClr val="002060"/>
                    </a:solidFill>
                  </a:tcPr>
                </a:tc>
                <a:tc>
                  <a:txBody>
                    <a:bodyPr/>
                    <a:lstStyle/>
                    <a:p>
                      <a:pPr algn="ctr"/>
                      <a:r>
                        <a:rPr lang="en-US" sz="2800" b="0" dirty="0" smtClean="0"/>
                        <a:t>Flow</a:t>
                      </a:r>
                      <a:r>
                        <a:rPr lang="en-US" sz="2800" b="0" baseline="0" dirty="0" smtClean="0"/>
                        <a:t> rate Reactant (mm/s)</a:t>
                      </a:r>
                      <a:endParaRPr lang="en-US" sz="2800" b="0" dirty="0"/>
                    </a:p>
                  </a:txBody>
                  <a:tcPr anchor="ctr">
                    <a:solidFill>
                      <a:srgbClr val="002060"/>
                    </a:solidFill>
                  </a:tcPr>
                </a:tc>
                <a:tc>
                  <a:txBody>
                    <a:bodyPr/>
                    <a:lstStyle/>
                    <a:p>
                      <a:pPr algn="ctr"/>
                      <a:r>
                        <a:rPr lang="en-US" sz="2800" b="0" dirty="0" smtClean="0"/>
                        <a:t>Flow rate N2 (</a:t>
                      </a:r>
                      <a:r>
                        <a:rPr lang="en-US" sz="2800" b="0" dirty="0" err="1" smtClean="0"/>
                        <a:t>sccm</a:t>
                      </a:r>
                      <a:r>
                        <a:rPr lang="en-US" sz="2800" b="0" dirty="0" smtClean="0"/>
                        <a:t>)</a:t>
                      </a:r>
                      <a:endParaRPr lang="en-US" sz="2800" b="0" dirty="0"/>
                    </a:p>
                  </a:txBody>
                  <a:tcPr anchor="ctr">
                    <a:solidFill>
                      <a:srgbClr val="002060"/>
                    </a:solidFill>
                  </a:tcPr>
                </a:tc>
                <a:tc>
                  <a:txBody>
                    <a:bodyPr/>
                    <a:lstStyle/>
                    <a:p>
                      <a:pPr algn="ctr"/>
                      <a:r>
                        <a:rPr lang="en-US" sz="2800" b="0" dirty="0" smtClean="0"/>
                        <a:t>Peak </a:t>
                      </a:r>
                      <a:r>
                        <a:rPr lang="en-US" sz="2800" b="0" dirty="0" smtClean="0"/>
                        <a:t>area (average) </a:t>
                      </a:r>
                      <a:r>
                        <a:rPr lang="en-US" sz="2800" b="0" dirty="0" smtClean="0"/>
                        <a:t>(mV*s)</a:t>
                      </a:r>
                      <a:endParaRPr lang="en-US" sz="2800" b="0" dirty="0"/>
                    </a:p>
                  </a:txBody>
                  <a:tcPr anchor="ctr">
                    <a:solidFill>
                      <a:srgbClr val="002060"/>
                    </a:solidFill>
                  </a:tcPr>
                </a:tc>
                <a:tc>
                  <a:txBody>
                    <a:bodyPr/>
                    <a:lstStyle/>
                    <a:p>
                      <a:pPr algn="ctr"/>
                      <a:r>
                        <a:rPr lang="en-US" sz="2800" b="0" dirty="0" smtClean="0"/>
                        <a:t>Yield (average)</a:t>
                      </a:r>
                      <a:r>
                        <a:rPr lang="en-US" sz="2800" b="0" baseline="0" dirty="0" smtClean="0"/>
                        <a:t> </a:t>
                      </a:r>
                      <a:r>
                        <a:rPr lang="en-US" sz="2800" b="0" dirty="0" smtClean="0"/>
                        <a:t>(%)</a:t>
                      </a:r>
                      <a:endParaRPr lang="en-US" sz="2800" b="0" dirty="0"/>
                    </a:p>
                  </a:txBody>
                  <a:tcPr anchor="ctr">
                    <a:solidFill>
                      <a:srgbClr val="002060"/>
                    </a:solidFill>
                  </a:tcPr>
                </a:tc>
              </a:tr>
              <a:tr h="983397">
                <a:tc>
                  <a:txBody>
                    <a:bodyPr/>
                    <a:lstStyle/>
                    <a:p>
                      <a:pPr algn="ctr"/>
                      <a:r>
                        <a:rPr lang="en-US" sz="4000" b="1" dirty="0" smtClean="0"/>
                        <a:t>375</a:t>
                      </a:r>
                      <a:endParaRPr lang="en-US" sz="4000" b="1" dirty="0"/>
                    </a:p>
                  </a:txBody>
                  <a:tcPr anchor="ctr">
                    <a:solidFill>
                      <a:srgbClr val="002060"/>
                    </a:solidFill>
                  </a:tcPr>
                </a:tc>
                <a:tc>
                  <a:txBody>
                    <a:bodyPr/>
                    <a:lstStyle/>
                    <a:p>
                      <a:pPr algn="ctr"/>
                      <a:r>
                        <a:rPr lang="en-US" sz="4000" b="1" dirty="0" smtClean="0"/>
                        <a:t>0.05</a:t>
                      </a:r>
                      <a:endParaRPr lang="en-US" sz="4000" b="1" dirty="0"/>
                    </a:p>
                  </a:txBody>
                  <a:tcPr anchor="ctr">
                    <a:solidFill>
                      <a:srgbClr val="002060"/>
                    </a:solidFill>
                  </a:tcPr>
                </a:tc>
                <a:tc>
                  <a:txBody>
                    <a:bodyPr/>
                    <a:lstStyle/>
                    <a:p>
                      <a:pPr algn="ctr"/>
                      <a:r>
                        <a:rPr lang="en-US" sz="4000" b="1" dirty="0" smtClean="0"/>
                        <a:t>10</a:t>
                      </a:r>
                      <a:endParaRPr lang="en-US" sz="4000" b="1" dirty="0"/>
                    </a:p>
                  </a:txBody>
                  <a:tcPr anchor="ctr">
                    <a:solidFill>
                      <a:srgbClr val="002060"/>
                    </a:solidFill>
                  </a:tcPr>
                </a:tc>
                <a:tc>
                  <a:txBody>
                    <a:bodyPr/>
                    <a:lstStyle/>
                    <a:p>
                      <a:pPr algn="ctr"/>
                      <a:r>
                        <a:rPr lang="en-US" sz="4000" b="1" dirty="0" smtClean="0"/>
                        <a:t>248871</a:t>
                      </a:r>
                      <a:endParaRPr lang="en-US" sz="4000" b="1" dirty="0"/>
                    </a:p>
                  </a:txBody>
                  <a:tcPr anchor="ctr">
                    <a:solidFill>
                      <a:srgbClr val="002060"/>
                    </a:solidFill>
                  </a:tcPr>
                </a:tc>
                <a:tc>
                  <a:txBody>
                    <a:bodyPr/>
                    <a:lstStyle/>
                    <a:p>
                      <a:pPr algn="ctr"/>
                      <a:r>
                        <a:rPr lang="en-US" sz="4000" b="1" dirty="0" smtClean="0"/>
                        <a:t>14.7</a:t>
                      </a:r>
                      <a:endParaRPr lang="en-US" sz="4000" b="1" dirty="0"/>
                    </a:p>
                  </a:txBody>
                  <a:tcPr anchor="ctr">
                    <a:solidFill>
                      <a:srgbClr val="002060"/>
                    </a:solidFill>
                  </a:tcPr>
                </a:tc>
              </a:tr>
              <a:tr h="983397">
                <a:tc>
                  <a:txBody>
                    <a:bodyPr/>
                    <a:lstStyle/>
                    <a:p>
                      <a:pPr algn="ctr"/>
                      <a:r>
                        <a:rPr lang="en-US" sz="3600" b="0" dirty="0" smtClean="0"/>
                        <a:t>375</a:t>
                      </a:r>
                      <a:endParaRPr lang="en-US" sz="3600" b="0" dirty="0"/>
                    </a:p>
                  </a:txBody>
                  <a:tcPr anchor="ctr">
                    <a:solidFill>
                      <a:srgbClr val="002060"/>
                    </a:solidFill>
                  </a:tcPr>
                </a:tc>
                <a:tc>
                  <a:txBody>
                    <a:bodyPr/>
                    <a:lstStyle/>
                    <a:p>
                      <a:pPr algn="ctr"/>
                      <a:r>
                        <a:rPr lang="en-US" sz="3600" b="0" dirty="0" smtClean="0"/>
                        <a:t>0.1</a:t>
                      </a:r>
                      <a:endParaRPr lang="en-US" sz="3600" b="0" dirty="0"/>
                    </a:p>
                  </a:txBody>
                  <a:tcPr anchor="ctr">
                    <a:solidFill>
                      <a:srgbClr val="002060"/>
                    </a:solidFill>
                  </a:tcPr>
                </a:tc>
                <a:tc>
                  <a:txBody>
                    <a:bodyPr/>
                    <a:lstStyle/>
                    <a:p>
                      <a:pPr algn="ctr"/>
                      <a:r>
                        <a:rPr lang="en-US" sz="3600" b="0" dirty="0" smtClean="0"/>
                        <a:t>20</a:t>
                      </a:r>
                      <a:endParaRPr lang="en-US" sz="3600" b="0" dirty="0"/>
                    </a:p>
                  </a:txBody>
                  <a:tcPr anchor="ctr">
                    <a:solidFill>
                      <a:srgbClr val="002060"/>
                    </a:solidFill>
                  </a:tcPr>
                </a:tc>
                <a:tc>
                  <a:txBody>
                    <a:bodyPr/>
                    <a:lstStyle/>
                    <a:p>
                      <a:pPr algn="ctr"/>
                      <a:r>
                        <a:rPr lang="en-US" sz="3600" b="0" dirty="0" smtClean="0"/>
                        <a:t>120197</a:t>
                      </a:r>
                    </a:p>
                  </a:txBody>
                  <a:tcPr anchor="ctr">
                    <a:solidFill>
                      <a:srgbClr val="002060"/>
                    </a:solidFill>
                  </a:tcPr>
                </a:tc>
                <a:tc>
                  <a:txBody>
                    <a:bodyPr/>
                    <a:lstStyle/>
                    <a:p>
                      <a:pPr algn="ctr"/>
                      <a:r>
                        <a:rPr lang="en-US" sz="3600" b="0" dirty="0" smtClean="0"/>
                        <a:t>7.1</a:t>
                      </a:r>
                      <a:endParaRPr lang="en-US" sz="3600" b="0" dirty="0"/>
                    </a:p>
                  </a:txBody>
                  <a:tcPr anchor="ctr">
                    <a:solidFill>
                      <a:srgbClr val="002060"/>
                    </a:solidFill>
                  </a:tcPr>
                </a:tc>
              </a:tr>
              <a:tr h="983397">
                <a:tc>
                  <a:txBody>
                    <a:bodyPr/>
                    <a:lstStyle/>
                    <a:p>
                      <a:pPr algn="ctr"/>
                      <a:r>
                        <a:rPr lang="en-US" sz="3600" b="0" dirty="0" smtClean="0"/>
                        <a:t>350</a:t>
                      </a:r>
                      <a:endParaRPr lang="en-US" sz="3600" b="0" dirty="0"/>
                    </a:p>
                  </a:txBody>
                  <a:tcPr anchor="ctr">
                    <a:solidFill>
                      <a:srgbClr val="002060"/>
                    </a:solidFill>
                  </a:tcPr>
                </a:tc>
                <a:tc>
                  <a:txBody>
                    <a:bodyPr/>
                    <a:lstStyle/>
                    <a:p>
                      <a:pPr algn="ctr"/>
                      <a:r>
                        <a:rPr lang="en-US" sz="3600" b="0" dirty="0" smtClean="0"/>
                        <a:t>0.05</a:t>
                      </a:r>
                      <a:endParaRPr lang="en-US" sz="3600" b="0" dirty="0"/>
                    </a:p>
                  </a:txBody>
                  <a:tcPr anchor="ctr">
                    <a:solidFill>
                      <a:srgbClr val="002060"/>
                    </a:solidFill>
                  </a:tcPr>
                </a:tc>
                <a:tc>
                  <a:txBody>
                    <a:bodyPr/>
                    <a:lstStyle/>
                    <a:p>
                      <a:pPr algn="ctr"/>
                      <a:r>
                        <a:rPr lang="en-US" sz="3600" b="0" dirty="0" smtClean="0"/>
                        <a:t>10</a:t>
                      </a:r>
                      <a:endParaRPr lang="en-US" sz="3600" b="0" dirty="0"/>
                    </a:p>
                  </a:txBody>
                  <a:tcPr anchor="ctr">
                    <a:solidFill>
                      <a:srgbClr val="002060"/>
                    </a:solidFill>
                  </a:tcPr>
                </a:tc>
                <a:tc>
                  <a:txBody>
                    <a:bodyPr/>
                    <a:lstStyle/>
                    <a:p>
                      <a:pPr algn="ctr"/>
                      <a:r>
                        <a:rPr lang="en-US" sz="3600" b="0" dirty="0" smtClean="0"/>
                        <a:t>215923</a:t>
                      </a:r>
                      <a:endParaRPr lang="en-US" sz="3600" b="0" dirty="0"/>
                    </a:p>
                  </a:txBody>
                  <a:tcPr anchor="ctr">
                    <a:solidFill>
                      <a:srgbClr val="002060"/>
                    </a:solidFill>
                  </a:tcPr>
                </a:tc>
                <a:tc>
                  <a:txBody>
                    <a:bodyPr/>
                    <a:lstStyle/>
                    <a:p>
                      <a:pPr algn="ctr"/>
                      <a:r>
                        <a:rPr lang="en-US" sz="3600" b="0" dirty="0" smtClean="0"/>
                        <a:t>12.8</a:t>
                      </a:r>
                      <a:endParaRPr lang="en-US" sz="3600" b="0" dirty="0"/>
                    </a:p>
                  </a:txBody>
                  <a:tcPr anchor="ctr">
                    <a:solidFill>
                      <a:srgbClr val="002060"/>
                    </a:solidFill>
                  </a:tcPr>
                </a:tc>
              </a:tr>
            </a:tbl>
          </a:graphicData>
        </a:graphic>
      </p:graphicFrame>
      <p:sp>
        <p:nvSpPr>
          <p:cNvPr id="41" name="Text Box 112"/>
          <p:cNvSpPr txBox="1">
            <a:spLocks noChangeArrowheads="1"/>
          </p:cNvSpPr>
          <p:nvPr/>
        </p:nvSpPr>
        <p:spPr bwMode="auto">
          <a:xfrm>
            <a:off x="28950979" y="21938714"/>
            <a:ext cx="85217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eaLnBrk="1" hangingPunct="1">
              <a:spcBef>
                <a:spcPct val="0"/>
              </a:spcBef>
              <a:buNone/>
            </a:pPr>
            <a:r>
              <a:rPr lang="en-US" altLang="en-US" sz="3400" dirty="0" smtClean="0">
                <a:latin typeface="Palatino Linotype" panose="02040502050505030304" pitchFamily="18" charset="0"/>
              </a:rPr>
              <a:t>Waiting longer time shows less variability as well as better yield of the product.</a:t>
            </a:r>
            <a:endParaRPr lang="en-US" altLang="en-US" sz="3400" dirty="0">
              <a:latin typeface="Palatino Linotype" panose="02040502050505030304" pitchFamily="18" charset="0"/>
            </a:endParaRPr>
          </a:p>
        </p:txBody>
      </p:sp>
      <p:sp>
        <p:nvSpPr>
          <p:cNvPr id="42" name="Text Box 112"/>
          <p:cNvSpPr txBox="1">
            <a:spLocks noChangeArrowheads="1"/>
          </p:cNvSpPr>
          <p:nvPr/>
        </p:nvSpPr>
        <p:spPr bwMode="auto">
          <a:xfrm>
            <a:off x="28828362" y="21157454"/>
            <a:ext cx="85217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75113" eaLnBrk="0" hangingPunct="0">
              <a:spcBef>
                <a:spcPct val="20000"/>
              </a:spcBef>
              <a:buChar char="•"/>
              <a:defRPr sz="14300">
                <a:solidFill>
                  <a:schemeClr val="tx1"/>
                </a:solidFill>
                <a:latin typeface="Arial" panose="020B0604020202020204" pitchFamily="34" charset="0"/>
              </a:defRPr>
            </a:lvl1pPr>
            <a:lvl2pPr marL="3311525" indent="-1273175" defTabSz="4075113" eaLnBrk="0" hangingPunct="0">
              <a:spcBef>
                <a:spcPct val="20000"/>
              </a:spcBef>
              <a:buChar char="–"/>
              <a:defRPr sz="12500">
                <a:solidFill>
                  <a:schemeClr val="tx1"/>
                </a:solidFill>
                <a:latin typeface="Arial" panose="020B0604020202020204" pitchFamily="34" charset="0"/>
              </a:defRPr>
            </a:lvl2pPr>
            <a:lvl3pPr marL="5094288" indent="-1019175" defTabSz="4075113" eaLnBrk="0" hangingPunct="0">
              <a:spcBef>
                <a:spcPct val="20000"/>
              </a:spcBef>
              <a:buChar char="•"/>
              <a:defRPr sz="10700">
                <a:solidFill>
                  <a:schemeClr val="tx1"/>
                </a:solidFill>
                <a:latin typeface="Arial" panose="020B0604020202020204" pitchFamily="34" charset="0"/>
              </a:defRPr>
            </a:lvl3pPr>
            <a:lvl4pPr marL="7132638" indent="-1019175" defTabSz="4075113" eaLnBrk="0" hangingPunct="0">
              <a:spcBef>
                <a:spcPct val="20000"/>
              </a:spcBef>
              <a:buChar char="–"/>
              <a:defRPr sz="8900">
                <a:solidFill>
                  <a:schemeClr val="tx1"/>
                </a:solidFill>
                <a:latin typeface="Arial" panose="020B0604020202020204" pitchFamily="34" charset="0"/>
              </a:defRPr>
            </a:lvl4pPr>
            <a:lvl5pPr marL="9169400" indent="-1017588" defTabSz="4075113" eaLnBrk="0" hangingPunct="0">
              <a:spcBef>
                <a:spcPct val="20000"/>
              </a:spcBef>
              <a:buChar char="»"/>
              <a:defRPr sz="8900">
                <a:solidFill>
                  <a:schemeClr val="tx1"/>
                </a:solidFill>
                <a:latin typeface="Arial" panose="020B0604020202020204" pitchFamily="34" charset="0"/>
              </a:defRPr>
            </a:lvl5pPr>
            <a:lvl6pPr marL="96266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6pPr>
            <a:lvl7pPr marL="100838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7pPr>
            <a:lvl8pPr marL="105410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8pPr>
            <a:lvl9pPr marL="10998200" indent="-1017588" defTabSz="4075113" eaLnBrk="0" fontAlgn="base" hangingPunct="0">
              <a:spcBef>
                <a:spcPct val="20000"/>
              </a:spcBef>
              <a:spcAft>
                <a:spcPct val="0"/>
              </a:spcAft>
              <a:buChar char="»"/>
              <a:defRPr sz="8900">
                <a:solidFill>
                  <a:schemeClr val="tx1"/>
                </a:solidFill>
                <a:latin typeface="Arial" panose="020B0604020202020204" pitchFamily="34" charset="0"/>
              </a:defRPr>
            </a:lvl9pPr>
          </a:lstStyle>
          <a:p>
            <a:pPr algn="ctr" eaLnBrk="1" hangingPunct="1">
              <a:spcBef>
                <a:spcPct val="0"/>
              </a:spcBef>
              <a:buNone/>
            </a:pPr>
            <a:r>
              <a:rPr lang="en-US" altLang="en-US" sz="2400" dirty="0" smtClean="0">
                <a:latin typeface="Palatino Linotype" panose="02040502050505030304" pitchFamily="18" charset="0"/>
              </a:rPr>
              <a:t>Fig. 7</a:t>
            </a:r>
            <a:r>
              <a:rPr lang="en-US" altLang="en-US" sz="2400" dirty="0" smtClean="0">
                <a:latin typeface="Palatino Linotype" panose="02040502050505030304" pitchFamily="18" charset="0"/>
              </a:rPr>
              <a:t>  Ketone results with longer time</a:t>
            </a:r>
            <a:endParaRPr lang="en-US" altLang="en-US" sz="2400" dirty="0">
              <a:latin typeface="Palatino Linotype" panose="02040502050505030304" pitchFamily="18" charset="0"/>
            </a:endParaRPr>
          </a:p>
        </p:txBody>
      </p:sp>
      <p:sp>
        <p:nvSpPr>
          <p:cNvPr id="8" name="Oval 7"/>
          <p:cNvSpPr/>
          <p:nvPr/>
        </p:nvSpPr>
        <p:spPr bwMode="auto">
          <a:xfrm>
            <a:off x="23545800" y="24536400"/>
            <a:ext cx="921003" cy="933822"/>
          </a:xfrm>
          <a:prstGeom prst="ellipse">
            <a:avLst/>
          </a:prstGeom>
          <a:noFill/>
          <a:ln w="571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075113" rtl="0" eaLnBrk="1" fontAlgn="base" latinLnBrk="0" hangingPunct="1">
              <a:lnSpc>
                <a:spcPct val="100000"/>
              </a:lnSpc>
              <a:spcBef>
                <a:spcPct val="0"/>
              </a:spcBef>
              <a:spcAft>
                <a:spcPct val="0"/>
              </a:spcAft>
              <a:buClrTx/>
              <a:buSzTx/>
              <a:buFontTx/>
              <a:buNone/>
              <a:tabLst/>
            </a:pPr>
            <a:endParaRPr kumimoji="0" lang="en-US" sz="8000" b="0" i="0" u="none" strike="noStrike" cap="none" normalizeH="0" baseline="0" smtClean="0">
              <a:ln>
                <a:noFill/>
              </a:ln>
              <a:solidFill>
                <a:schemeClr val="tx1"/>
              </a:solidFill>
              <a:effectLst/>
              <a:latin typeface="Arial" charset="0"/>
            </a:endParaRPr>
          </a:p>
        </p:txBody>
      </p:sp>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579515" y="30334590"/>
            <a:ext cx="5264627" cy="1363893"/>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075113" rtl="0" eaLnBrk="1" fontAlgn="base" latinLnBrk="0" hangingPunct="1">
          <a:lnSpc>
            <a:spcPct val="100000"/>
          </a:lnSpc>
          <a:spcBef>
            <a:spcPct val="0"/>
          </a:spcBef>
          <a:spcAft>
            <a:spcPct val="0"/>
          </a:spcAft>
          <a:buClrTx/>
          <a:buSzTx/>
          <a:buFontTx/>
          <a:buNone/>
          <a:tabLst/>
          <a:defRPr kumimoji="0" lang="en-US" altLang="en-US" sz="8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075113" rtl="0" eaLnBrk="1" fontAlgn="base" latinLnBrk="0" hangingPunct="1">
          <a:lnSpc>
            <a:spcPct val="100000"/>
          </a:lnSpc>
          <a:spcBef>
            <a:spcPct val="0"/>
          </a:spcBef>
          <a:spcAft>
            <a:spcPct val="0"/>
          </a:spcAft>
          <a:buClrTx/>
          <a:buSzTx/>
          <a:buFontTx/>
          <a:buNone/>
          <a:tabLst/>
          <a:defRPr kumimoji="0" lang="en-US" altLang="en-US" sz="8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10053</TotalTime>
  <Words>700</Words>
  <Application>Microsoft Office PowerPoint</Application>
  <PresentationFormat>Custom</PresentationFormat>
  <Paragraphs>167</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ＭＳ Ｐゴシック</vt:lpstr>
      <vt:lpstr>SimSun</vt:lpstr>
      <vt:lpstr>Arial</vt:lpstr>
      <vt:lpstr>Calibri</vt:lpstr>
      <vt:lpstr>Franklin Gothic Medium</vt:lpstr>
      <vt:lpstr>Palatino Linotype</vt:lpstr>
      <vt:lpstr>Times New Roman</vt:lpstr>
      <vt:lpstr>Default Design</vt:lpstr>
      <vt:lpstr>PowerPoint Presentation</vt:lpstr>
    </vt:vector>
  </TitlesOfParts>
  <Company>LBNL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Laleh Esmaili</dc:creator>
  <cp:lastModifiedBy>Emma Xu</cp:lastModifiedBy>
  <cp:revision>110</cp:revision>
  <cp:lastPrinted>2013-09-30T18:31:24Z</cp:lastPrinted>
  <dcterms:created xsi:type="dcterms:W3CDTF">2012-12-19T20:35:15Z</dcterms:created>
  <dcterms:modified xsi:type="dcterms:W3CDTF">2016-04-22T17:36:16Z</dcterms:modified>
</cp:coreProperties>
</file>